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54"/>
  </p:notesMasterIdLst>
  <p:sldIdLst>
    <p:sldId id="2604" r:id="rId7"/>
    <p:sldId id="2599" r:id="rId8"/>
    <p:sldId id="258" r:id="rId9"/>
    <p:sldId id="2562" r:id="rId10"/>
    <p:sldId id="1102" r:id="rId11"/>
    <p:sldId id="1148" r:id="rId12"/>
    <p:sldId id="2563" r:id="rId13"/>
    <p:sldId id="2564" r:id="rId14"/>
    <p:sldId id="2145707306" r:id="rId15"/>
    <p:sldId id="2145707308" r:id="rId16"/>
    <p:sldId id="2145707309" r:id="rId17"/>
    <p:sldId id="2145707310" r:id="rId18"/>
    <p:sldId id="2145707311" r:id="rId19"/>
    <p:sldId id="257" r:id="rId20"/>
    <p:sldId id="2570" r:id="rId21"/>
    <p:sldId id="2567" r:id="rId22"/>
    <p:sldId id="2568" r:id="rId23"/>
    <p:sldId id="2589" r:id="rId24"/>
    <p:sldId id="2590" r:id="rId25"/>
    <p:sldId id="2573" r:id="rId26"/>
    <p:sldId id="2574" r:id="rId27"/>
    <p:sldId id="2591" r:id="rId28"/>
    <p:sldId id="2592" r:id="rId29"/>
    <p:sldId id="2593" r:id="rId30"/>
    <p:sldId id="2571" r:id="rId31"/>
    <p:sldId id="2586" r:id="rId32"/>
    <p:sldId id="2572" r:id="rId33"/>
    <p:sldId id="2145707319" r:id="rId34"/>
    <p:sldId id="2145707312" r:id="rId35"/>
    <p:sldId id="2145707313" r:id="rId36"/>
    <p:sldId id="2145707314" r:id="rId37"/>
    <p:sldId id="2145707315" r:id="rId38"/>
    <p:sldId id="2145707316" r:id="rId39"/>
    <p:sldId id="2145707317" r:id="rId40"/>
    <p:sldId id="2594" r:id="rId41"/>
    <p:sldId id="2595" r:id="rId42"/>
    <p:sldId id="2596" r:id="rId43"/>
    <p:sldId id="2603" r:id="rId44"/>
    <p:sldId id="2605" r:id="rId45"/>
    <p:sldId id="2602" r:id="rId46"/>
    <p:sldId id="2578" r:id="rId47"/>
    <p:sldId id="2579" r:id="rId48"/>
    <p:sldId id="2581" r:id="rId49"/>
    <p:sldId id="2598" r:id="rId50"/>
    <p:sldId id="2600" r:id="rId51"/>
    <p:sldId id="2597" r:id="rId52"/>
    <p:sldId id="214570726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ckland Airport Flash Flood Crisis Response and Recovery Plan" id="{F6E5AA38-37AE-413E-8006-1ED8A37DBFE9}">
          <p14:sldIdLst>
            <p14:sldId id="2604"/>
            <p14:sldId id="2599"/>
            <p14:sldId id="258"/>
            <p14:sldId id="2562"/>
            <p14:sldId id="1102"/>
            <p14:sldId id="1148"/>
          </p14:sldIdLst>
        </p14:section>
        <p14:section name="Overview of the Flash Flood Incident" id="{A970E2A8-E281-4718-9EE1-0F2797780A75}">
          <p14:sldIdLst>
            <p14:sldId id="2563"/>
            <p14:sldId id="2564"/>
            <p14:sldId id="2145707306"/>
            <p14:sldId id="2145707308"/>
            <p14:sldId id="2145707309"/>
            <p14:sldId id="2145707310"/>
            <p14:sldId id="2145707311"/>
            <p14:sldId id="257"/>
            <p14:sldId id="2570"/>
          </p14:sldIdLst>
        </p14:section>
        <p14:section name="Immediate Actions Taken in Response to the Crisis" id="{1D589F7C-55B6-491E-8D83-78867C0BF0F5}">
          <p14:sldIdLst>
            <p14:sldId id="2567"/>
            <p14:sldId id="2568"/>
            <p14:sldId id="2589"/>
            <p14:sldId id="2590"/>
            <p14:sldId id="2573"/>
            <p14:sldId id="2574"/>
            <p14:sldId id="2591"/>
            <p14:sldId id="2592"/>
            <p14:sldId id="2593"/>
          </p14:sldIdLst>
        </p14:section>
        <p14:section name="Short-Term Strategies for Business Continuity" id="{B71B1C1E-732E-4C19-A9E7-851E1D6AB3BA}">
          <p14:sldIdLst>
            <p14:sldId id="2571"/>
            <p14:sldId id="2586"/>
            <p14:sldId id="2572"/>
            <p14:sldId id="2145707319"/>
            <p14:sldId id="2145707312"/>
            <p14:sldId id="2145707313"/>
            <p14:sldId id="2145707314"/>
            <p14:sldId id="2145707315"/>
            <p14:sldId id="2145707316"/>
            <p14:sldId id="2145707317"/>
            <p14:sldId id="2594"/>
            <p14:sldId id="2595"/>
            <p14:sldId id="2596"/>
            <p14:sldId id="2603"/>
            <p14:sldId id="2605"/>
            <p14:sldId id="2602"/>
            <p14:sldId id="2578"/>
          </p14:sldIdLst>
        </p14:section>
        <p14:section name="Legal Role in Insurance Claims" id="{39D75AFF-6309-4038-BEC7-8CCDEB3A93EC}">
          <p14:sldIdLst>
            <p14:sldId id="2579"/>
            <p14:sldId id="2581"/>
            <p14:sldId id="2598"/>
            <p14:sldId id="2600"/>
            <p14:sldId id="2597"/>
            <p14:sldId id="2145707269"/>
          </p14:sldIdLst>
        </p14:section>
        <p14:section name="Establishing an Effective Crisis Management Team" id="{96DE60CA-1E9A-4CD9-9A2B-53F20F7F27B6}">
          <p14:sldIdLst/>
        </p14:section>
        <p14:section name="Conclusion" id="{68D8F0AB-EBB3-477C-902E-489483A393A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B5E8E-BE2D-4425-9428-026E5520AC11}" v="882" dt="2025-05-05T08:42:31.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customXml" Target="../customXml/item5.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40F58-2338-4F52-82FC-84D6FB89F166}" type="datetimeFigureOut">
              <a:rPr lang="en-NZ" smtClean="0"/>
              <a:t>7/05/2025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01948-41FC-4CE3-83E1-FAC24E3DF692}" type="slidenum">
              <a:rPr lang="en-NZ" smtClean="0"/>
              <a:t>‹#›</a:t>
            </a:fld>
            <a:endParaRPr lang="en-NZ"/>
          </a:p>
        </p:txBody>
      </p:sp>
    </p:spTree>
    <p:extLst>
      <p:ext uri="{BB962C8B-B14F-4D97-AF65-F5344CB8AC3E}">
        <p14:creationId xmlns:p14="http://schemas.microsoft.com/office/powerpoint/2010/main" val="73993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1</a:t>
            </a:fld>
            <a:endParaRPr lang="en-NZ"/>
          </a:p>
        </p:txBody>
      </p:sp>
    </p:spTree>
    <p:extLst>
      <p:ext uri="{BB962C8B-B14F-4D97-AF65-F5344CB8AC3E}">
        <p14:creationId xmlns:p14="http://schemas.microsoft.com/office/powerpoint/2010/main" val="408627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11</a:t>
            </a:fld>
            <a:endParaRPr lang="en-NZ"/>
          </a:p>
        </p:txBody>
      </p:sp>
    </p:spTree>
    <p:extLst>
      <p:ext uri="{BB962C8B-B14F-4D97-AF65-F5344CB8AC3E}">
        <p14:creationId xmlns:p14="http://schemas.microsoft.com/office/powerpoint/2010/main" val="134396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12</a:t>
            </a:fld>
            <a:endParaRPr lang="en-NZ"/>
          </a:p>
        </p:txBody>
      </p:sp>
    </p:spTree>
    <p:extLst>
      <p:ext uri="{BB962C8B-B14F-4D97-AF65-F5344CB8AC3E}">
        <p14:creationId xmlns:p14="http://schemas.microsoft.com/office/powerpoint/2010/main" val="307375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13</a:t>
            </a:fld>
            <a:endParaRPr lang="en-NZ"/>
          </a:p>
        </p:txBody>
      </p:sp>
    </p:spTree>
    <p:extLst>
      <p:ext uri="{BB962C8B-B14F-4D97-AF65-F5344CB8AC3E}">
        <p14:creationId xmlns:p14="http://schemas.microsoft.com/office/powerpoint/2010/main" val="185447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shows how quickly the event took place and how quickly we were able to get the business back up an running. </a:t>
            </a:r>
          </a:p>
          <a:p>
            <a:endParaRPr lang="en-NZ" dirty="0"/>
          </a:p>
          <a:p>
            <a:r>
              <a:rPr lang="en-NZ" dirty="0"/>
              <a:t>We stood up our CMT very quickly. </a:t>
            </a:r>
          </a:p>
        </p:txBody>
      </p:sp>
      <p:sp>
        <p:nvSpPr>
          <p:cNvPr id="4" name="Slide Number Placeholder 3"/>
          <p:cNvSpPr>
            <a:spLocks noGrp="1"/>
          </p:cNvSpPr>
          <p:nvPr>
            <p:ph type="sldNum" sz="quarter" idx="5"/>
          </p:nvPr>
        </p:nvSpPr>
        <p:spPr/>
        <p:txBody>
          <a:bodyPr/>
          <a:lstStyle/>
          <a:p>
            <a:fld id="{CAC5EAE7-0FD9-6D4E-A025-14E04891280D}" type="slidenum">
              <a:rPr lang="en-US" smtClean="0"/>
              <a:t>14</a:t>
            </a:fld>
            <a:endParaRPr lang="en-US"/>
          </a:p>
        </p:txBody>
      </p:sp>
    </p:spTree>
    <p:extLst>
      <p:ext uri="{BB962C8B-B14F-4D97-AF65-F5344CB8AC3E}">
        <p14:creationId xmlns:p14="http://schemas.microsoft.com/office/powerpoint/2010/main" val="187613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32A7A72-8B7F-460E-AA02-47041AE02388}" type="slidenum">
              <a:rPr lang="en-NZ" smtClean="0"/>
              <a:t>15</a:t>
            </a:fld>
            <a:endParaRPr lang="en-NZ"/>
          </a:p>
        </p:txBody>
      </p:sp>
    </p:spTree>
    <p:extLst>
      <p:ext uri="{BB962C8B-B14F-4D97-AF65-F5344CB8AC3E}">
        <p14:creationId xmlns:p14="http://schemas.microsoft.com/office/powerpoint/2010/main" val="96687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In the wake of the flooding, swift action was essential. This section outlines the immediate steps taken in response to the crisis, including emergency protocols and initial assessments.</a:t>
            </a:r>
          </a:p>
        </p:txBody>
      </p:sp>
      <p:sp>
        <p:nvSpPr>
          <p:cNvPr id="4" name="Slide Number Placeholder 3"/>
          <p:cNvSpPr>
            <a:spLocks noGrp="1"/>
          </p:cNvSpPr>
          <p:nvPr>
            <p:ph type="sldNum" sz="quarter" idx="5"/>
          </p:nvPr>
        </p:nvSpPr>
        <p:spPr/>
        <p:txBody>
          <a:bodyPr/>
          <a:lstStyle/>
          <a:p>
            <a:fld id="{C32A7A72-8B7F-460E-AA02-47041AE02388}" type="slidenum">
              <a:rPr lang="en-NZ" smtClean="0"/>
              <a:t>16</a:t>
            </a:fld>
            <a:endParaRPr lang="en-NZ"/>
          </a:p>
        </p:txBody>
      </p:sp>
    </p:spTree>
    <p:extLst>
      <p:ext uri="{BB962C8B-B14F-4D97-AF65-F5344CB8AC3E}">
        <p14:creationId xmlns:p14="http://schemas.microsoft.com/office/powerpoint/2010/main" val="66482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Emergency response teams activated protocols to ensure the safety of airport staff and passengers. Evacuation procedures were initiated where necessary to respond to hazardous conditions.</a:t>
            </a:r>
          </a:p>
        </p:txBody>
      </p:sp>
      <p:sp>
        <p:nvSpPr>
          <p:cNvPr id="4" name="Slide Number Placeholder 3"/>
          <p:cNvSpPr>
            <a:spLocks noGrp="1"/>
          </p:cNvSpPr>
          <p:nvPr>
            <p:ph type="sldNum" sz="quarter" idx="5"/>
          </p:nvPr>
        </p:nvSpPr>
        <p:spPr/>
        <p:txBody>
          <a:bodyPr/>
          <a:lstStyle/>
          <a:p>
            <a:fld id="{C32A7A72-8B7F-460E-AA02-47041AE02388}" type="slidenum">
              <a:rPr lang="en-NZ" smtClean="0"/>
              <a:t>17</a:t>
            </a:fld>
            <a:endParaRPr lang="en-NZ"/>
          </a:p>
        </p:txBody>
      </p:sp>
    </p:spTree>
    <p:extLst>
      <p:ext uri="{BB962C8B-B14F-4D97-AF65-F5344CB8AC3E}">
        <p14:creationId xmlns:p14="http://schemas.microsoft.com/office/powerpoint/2010/main" val="1835717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had planes in the air on the way to Auckland. We had to determine at what point we made the call to ask them to divert. </a:t>
            </a:r>
          </a:p>
          <a:p>
            <a:endParaRPr lang="en-NZ" dirty="0"/>
          </a:p>
          <a:p>
            <a:r>
              <a:rPr lang="en-NZ" dirty="0"/>
              <a:t>We had planes on the ground waiting to depart, we had to make the call to ask them not to take off and come here. </a:t>
            </a:r>
          </a:p>
          <a:p>
            <a:endParaRPr lang="en-NZ" dirty="0"/>
          </a:p>
          <a:p>
            <a:r>
              <a:rPr lang="en-NZ" dirty="0"/>
              <a:t>We had people sitting on planes airside. </a:t>
            </a:r>
          </a:p>
          <a:p>
            <a:endParaRPr lang="en-NZ" dirty="0"/>
          </a:p>
          <a:p>
            <a:r>
              <a:rPr lang="en-NZ" dirty="0"/>
              <a:t>We had people in the arrivals hall. </a:t>
            </a:r>
          </a:p>
          <a:p>
            <a:endParaRPr lang="en-NZ" dirty="0"/>
          </a:p>
          <a:p>
            <a:r>
              <a:rPr lang="en-NZ" dirty="0"/>
              <a:t>We had people in the departures area ready to Board. </a:t>
            </a:r>
          </a:p>
          <a:p>
            <a:endParaRPr lang="en-NZ" dirty="0"/>
          </a:p>
          <a:p>
            <a:r>
              <a:rPr lang="en-NZ" dirty="0"/>
              <a:t>This was across the ITB and the DTB. </a:t>
            </a:r>
          </a:p>
          <a:p>
            <a:endParaRPr lang="en-NZ" dirty="0"/>
          </a:p>
          <a:p>
            <a:r>
              <a:rPr lang="en-NZ" dirty="0"/>
              <a:t>Immediate comms to the public not to come to the airport were sent. </a:t>
            </a:r>
          </a:p>
        </p:txBody>
      </p:sp>
      <p:sp>
        <p:nvSpPr>
          <p:cNvPr id="4" name="Slide Number Placeholder 3"/>
          <p:cNvSpPr>
            <a:spLocks noGrp="1"/>
          </p:cNvSpPr>
          <p:nvPr>
            <p:ph type="sldNum" sz="quarter" idx="5"/>
          </p:nvPr>
        </p:nvSpPr>
        <p:spPr/>
        <p:txBody>
          <a:bodyPr/>
          <a:lstStyle/>
          <a:p>
            <a:fld id="{35A01948-41FC-4CE3-83E1-FAC24E3DF692}" type="slidenum">
              <a:rPr lang="en-NZ" smtClean="0"/>
              <a:t>18</a:t>
            </a:fld>
            <a:endParaRPr lang="en-NZ"/>
          </a:p>
        </p:txBody>
      </p:sp>
    </p:spTree>
    <p:extLst>
      <p:ext uri="{BB962C8B-B14F-4D97-AF65-F5344CB8AC3E}">
        <p14:creationId xmlns:p14="http://schemas.microsoft.com/office/powerpoint/2010/main" val="413914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5A01948-41FC-4CE3-83E1-FAC24E3DF692}" type="slidenum">
              <a:rPr lang="en-NZ" smtClean="0"/>
              <a:t>19</a:t>
            </a:fld>
            <a:endParaRPr lang="en-NZ"/>
          </a:p>
        </p:txBody>
      </p:sp>
    </p:spTree>
    <p:extLst>
      <p:ext uri="{BB962C8B-B14F-4D97-AF65-F5344CB8AC3E}">
        <p14:creationId xmlns:p14="http://schemas.microsoft.com/office/powerpoint/2010/main" val="360262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Effective communication during the crisis was vital. The airport management ensured that passengers and stakeholders were regularly updated about the situation and recovery efforts.</a:t>
            </a:r>
          </a:p>
        </p:txBody>
      </p:sp>
      <p:sp>
        <p:nvSpPr>
          <p:cNvPr id="4" name="Slide Number Placeholder 3"/>
          <p:cNvSpPr>
            <a:spLocks noGrp="1"/>
          </p:cNvSpPr>
          <p:nvPr>
            <p:ph type="sldNum" sz="quarter" idx="5"/>
          </p:nvPr>
        </p:nvSpPr>
        <p:spPr/>
        <p:txBody>
          <a:bodyPr/>
          <a:lstStyle/>
          <a:p>
            <a:fld id="{C32A7A72-8B7F-460E-AA02-47041AE02388}" type="slidenum">
              <a:rPr lang="en-NZ" smtClean="0"/>
              <a:t>20</a:t>
            </a:fld>
            <a:endParaRPr lang="en-NZ"/>
          </a:p>
        </p:txBody>
      </p:sp>
    </p:spTree>
    <p:extLst>
      <p:ext uri="{BB962C8B-B14F-4D97-AF65-F5344CB8AC3E}">
        <p14:creationId xmlns:p14="http://schemas.microsoft.com/office/powerpoint/2010/main" val="428911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Welcome. My name is Louise Martin, Head of Legal and Co Sec at Auckland Airport. I have come here today to discuss my experiences with a crisis event and the insurance claim that followed. I want to acknowledge, that some of you in the room may have been personally impacted by this flood event, or your business may have been impacted. I hope that you have come through the event and no doubt some of what I will discuss today will ring true with you. 
---</a:t>
            </a:r>
          </a:p>
        </p:txBody>
      </p:sp>
      <p:sp>
        <p:nvSpPr>
          <p:cNvPr id="4" name="Slide Number Placeholder 3"/>
          <p:cNvSpPr>
            <a:spLocks noGrp="1"/>
          </p:cNvSpPr>
          <p:nvPr>
            <p:ph type="sldNum" sz="quarter" idx="5"/>
          </p:nvPr>
        </p:nvSpPr>
        <p:spPr/>
        <p:txBody>
          <a:bodyPr/>
          <a:lstStyle/>
          <a:p>
            <a:fld id="{35A01948-41FC-4CE3-83E1-FAC24E3DF692}" type="slidenum">
              <a:rPr lang="en-NZ" smtClean="0"/>
              <a:t>3</a:t>
            </a:fld>
            <a:endParaRPr lang="en-NZ"/>
          </a:p>
        </p:txBody>
      </p:sp>
    </p:spTree>
    <p:extLst>
      <p:ext uri="{BB962C8B-B14F-4D97-AF65-F5344CB8AC3E}">
        <p14:creationId xmlns:p14="http://schemas.microsoft.com/office/powerpoint/2010/main" val="2022130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Collaboration with local emergency services played a crucial role in the recovery process. This included support in rescue operations and assessing ongoing risks to the airport's infrastructure.</a:t>
            </a:r>
          </a:p>
        </p:txBody>
      </p:sp>
      <p:sp>
        <p:nvSpPr>
          <p:cNvPr id="4" name="Slide Number Placeholder 3"/>
          <p:cNvSpPr>
            <a:spLocks noGrp="1"/>
          </p:cNvSpPr>
          <p:nvPr>
            <p:ph type="sldNum" sz="quarter" idx="5"/>
          </p:nvPr>
        </p:nvSpPr>
        <p:spPr/>
        <p:txBody>
          <a:bodyPr/>
          <a:lstStyle/>
          <a:p>
            <a:fld id="{C32A7A72-8B7F-460E-AA02-47041AE02388}" type="slidenum">
              <a:rPr lang="en-NZ" smtClean="0"/>
              <a:t>21</a:t>
            </a:fld>
            <a:endParaRPr lang="en-NZ"/>
          </a:p>
        </p:txBody>
      </p:sp>
    </p:spTree>
    <p:extLst>
      <p:ext uri="{BB962C8B-B14F-4D97-AF65-F5344CB8AC3E}">
        <p14:creationId xmlns:p14="http://schemas.microsoft.com/office/powerpoint/2010/main" val="1497814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22</a:t>
            </a:fld>
            <a:endParaRPr lang="en-NZ"/>
          </a:p>
        </p:txBody>
      </p:sp>
    </p:spTree>
    <p:extLst>
      <p:ext uri="{BB962C8B-B14F-4D97-AF65-F5344CB8AC3E}">
        <p14:creationId xmlns:p14="http://schemas.microsoft.com/office/powerpoint/2010/main" val="214794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23</a:t>
            </a:fld>
            <a:endParaRPr lang="en-NZ"/>
          </a:p>
        </p:txBody>
      </p:sp>
    </p:spTree>
    <p:extLst>
      <p:ext uri="{BB962C8B-B14F-4D97-AF65-F5344CB8AC3E}">
        <p14:creationId xmlns:p14="http://schemas.microsoft.com/office/powerpoint/2010/main" val="262122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24</a:t>
            </a:fld>
            <a:endParaRPr lang="en-NZ"/>
          </a:p>
        </p:txBody>
      </p:sp>
    </p:spTree>
    <p:extLst>
      <p:ext uri="{BB962C8B-B14F-4D97-AF65-F5344CB8AC3E}">
        <p14:creationId xmlns:p14="http://schemas.microsoft.com/office/powerpoint/2010/main" val="212779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Short-term recovery efforts focused on restoring critical infrastructure and ensuring effective communication with passengers and stakeholders. This phase was essential for resuming operations.</a:t>
            </a:r>
          </a:p>
        </p:txBody>
      </p:sp>
      <p:sp>
        <p:nvSpPr>
          <p:cNvPr id="4" name="Slide Number Placeholder 3"/>
          <p:cNvSpPr>
            <a:spLocks noGrp="1"/>
          </p:cNvSpPr>
          <p:nvPr>
            <p:ph type="sldNum" sz="quarter" idx="5"/>
          </p:nvPr>
        </p:nvSpPr>
        <p:spPr/>
        <p:txBody>
          <a:bodyPr/>
          <a:lstStyle/>
          <a:p>
            <a:fld id="{C32A7A72-8B7F-460E-AA02-47041AE02388}" type="slidenum">
              <a:rPr lang="en-NZ" smtClean="0"/>
              <a:t>25</a:t>
            </a:fld>
            <a:endParaRPr lang="en-NZ"/>
          </a:p>
        </p:txBody>
      </p:sp>
    </p:spTree>
    <p:extLst>
      <p:ext uri="{BB962C8B-B14F-4D97-AF65-F5344CB8AC3E}">
        <p14:creationId xmlns:p14="http://schemas.microsoft.com/office/powerpoint/2010/main" val="3394332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 primary goal of the crisis management team is to minimize revenue impacts and business downtime. This involves strategic planning to resume operations as quickly as possible.</a:t>
            </a:r>
          </a:p>
        </p:txBody>
      </p:sp>
      <p:sp>
        <p:nvSpPr>
          <p:cNvPr id="4" name="Slide Number Placeholder 3"/>
          <p:cNvSpPr>
            <a:spLocks noGrp="1"/>
          </p:cNvSpPr>
          <p:nvPr>
            <p:ph type="sldNum" sz="quarter" idx="5"/>
          </p:nvPr>
        </p:nvSpPr>
        <p:spPr/>
        <p:txBody>
          <a:bodyPr/>
          <a:lstStyle/>
          <a:p>
            <a:fld id="{C32A7A72-8B7F-460E-AA02-47041AE02388}" type="slidenum">
              <a:rPr lang="en-NZ" smtClean="0"/>
              <a:t>26</a:t>
            </a:fld>
            <a:endParaRPr lang="en-NZ"/>
          </a:p>
        </p:txBody>
      </p:sp>
    </p:spTree>
    <p:extLst>
      <p:ext uri="{BB962C8B-B14F-4D97-AF65-F5344CB8AC3E}">
        <p14:creationId xmlns:p14="http://schemas.microsoft.com/office/powerpoint/2010/main" val="3956301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Restoring essential services and infrastructure was a priority during the recovery phase. This included repairing damaged facilities to ensure safe and efficient airport operations.</a:t>
            </a:r>
          </a:p>
        </p:txBody>
      </p:sp>
      <p:sp>
        <p:nvSpPr>
          <p:cNvPr id="4" name="Slide Number Placeholder 3"/>
          <p:cNvSpPr>
            <a:spLocks noGrp="1"/>
          </p:cNvSpPr>
          <p:nvPr>
            <p:ph type="sldNum" sz="quarter" idx="5"/>
          </p:nvPr>
        </p:nvSpPr>
        <p:spPr/>
        <p:txBody>
          <a:bodyPr/>
          <a:lstStyle/>
          <a:p>
            <a:fld id="{C32A7A72-8B7F-460E-AA02-47041AE02388}" type="slidenum">
              <a:rPr lang="en-NZ" smtClean="0"/>
              <a:t>27</a:t>
            </a:fld>
            <a:endParaRPr lang="en-NZ"/>
          </a:p>
        </p:txBody>
      </p:sp>
    </p:spTree>
    <p:extLst>
      <p:ext uri="{BB962C8B-B14F-4D97-AF65-F5344CB8AC3E}">
        <p14:creationId xmlns:p14="http://schemas.microsoft.com/office/powerpoint/2010/main" val="1096979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35</a:t>
            </a:fld>
            <a:endParaRPr lang="en-NZ"/>
          </a:p>
        </p:txBody>
      </p:sp>
    </p:spTree>
    <p:extLst>
      <p:ext uri="{BB962C8B-B14F-4D97-AF65-F5344CB8AC3E}">
        <p14:creationId xmlns:p14="http://schemas.microsoft.com/office/powerpoint/2010/main" val="3036592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Cost: Especially where the H&amp;S of people is involved, no one discusses the cost of goods/services in an immediate time period. This is the best way to approach it, however can lead to unintended consequences. Don’t forget your normal procurement processes. Go back and comply with them if you don’t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Pre-approval for cost: Carefully determine whether you want to obtain prior approval to incurring cost or whether you want to go ahead and claim after the fact.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dirty="0"/>
          </a:p>
        </p:txBody>
      </p:sp>
      <p:sp>
        <p:nvSpPr>
          <p:cNvPr id="4" name="Slide Number Placeholder 3"/>
          <p:cNvSpPr>
            <a:spLocks noGrp="1"/>
          </p:cNvSpPr>
          <p:nvPr>
            <p:ph type="sldNum" sz="quarter" idx="5"/>
          </p:nvPr>
        </p:nvSpPr>
        <p:spPr/>
        <p:txBody>
          <a:bodyPr/>
          <a:lstStyle/>
          <a:p>
            <a:fld id="{35A01948-41FC-4CE3-83E1-FAC24E3DF692}" type="slidenum">
              <a:rPr lang="en-NZ" smtClean="0"/>
              <a:t>36</a:t>
            </a:fld>
            <a:endParaRPr lang="en-NZ"/>
          </a:p>
        </p:txBody>
      </p:sp>
    </p:spTree>
    <p:extLst>
      <p:ext uri="{BB962C8B-B14F-4D97-AF65-F5344CB8AC3E}">
        <p14:creationId xmlns:p14="http://schemas.microsoft.com/office/powerpoint/2010/main" val="3039199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37</a:t>
            </a:fld>
            <a:endParaRPr lang="en-NZ"/>
          </a:p>
        </p:txBody>
      </p:sp>
    </p:spTree>
    <p:extLst>
      <p:ext uri="{BB962C8B-B14F-4D97-AF65-F5344CB8AC3E}">
        <p14:creationId xmlns:p14="http://schemas.microsoft.com/office/powerpoint/2010/main" val="400472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will begin by discussing the flood incident. Following this, I have divided the session into time periods. The immediate, the short term and the long term after the event. At the conclusion of each time period I have set out my key learnings. </a:t>
            </a:r>
          </a:p>
          <a:p>
            <a:endParaRPr lang="en-NZ" dirty="0"/>
          </a:p>
          <a:p>
            <a:r>
              <a:rPr lang="en-NZ" dirty="0"/>
              <a:t>I will also explore the legal aspects of insurance claims.</a:t>
            </a:r>
          </a:p>
          <a:p>
            <a:endParaRPr lang="en-NZ" dirty="0"/>
          </a:p>
          <a:p>
            <a:r>
              <a:rPr lang="en-NZ" dirty="0"/>
              <a:t>Slides will be shared so no need to take notes. </a:t>
            </a:r>
          </a:p>
        </p:txBody>
      </p:sp>
      <p:sp>
        <p:nvSpPr>
          <p:cNvPr id="4" name="Slide Number Placeholder 3"/>
          <p:cNvSpPr>
            <a:spLocks noGrp="1"/>
          </p:cNvSpPr>
          <p:nvPr>
            <p:ph type="sldNum" sz="quarter" idx="5"/>
          </p:nvPr>
        </p:nvSpPr>
        <p:spPr/>
        <p:txBody>
          <a:bodyPr/>
          <a:lstStyle/>
          <a:p>
            <a:fld id="{C32A7A72-8B7F-460E-AA02-47041AE02388}" type="slidenum">
              <a:rPr lang="en-NZ" smtClean="0"/>
              <a:t>4</a:t>
            </a:fld>
            <a:endParaRPr lang="en-NZ"/>
          </a:p>
        </p:txBody>
      </p:sp>
    </p:spTree>
    <p:extLst>
      <p:ext uri="{BB962C8B-B14F-4D97-AF65-F5344CB8AC3E}">
        <p14:creationId xmlns:p14="http://schemas.microsoft.com/office/powerpoint/2010/main" val="3209690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38</a:t>
            </a:fld>
            <a:endParaRPr lang="en-NZ"/>
          </a:p>
        </p:txBody>
      </p:sp>
    </p:spTree>
    <p:extLst>
      <p:ext uri="{BB962C8B-B14F-4D97-AF65-F5344CB8AC3E}">
        <p14:creationId xmlns:p14="http://schemas.microsoft.com/office/powerpoint/2010/main" val="4290706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39</a:t>
            </a:fld>
            <a:endParaRPr lang="en-NZ"/>
          </a:p>
        </p:txBody>
      </p:sp>
    </p:spTree>
    <p:extLst>
      <p:ext uri="{BB962C8B-B14F-4D97-AF65-F5344CB8AC3E}">
        <p14:creationId xmlns:p14="http://schemas.microsoft.com/office/powerpoint/2010/main" val="196484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40</a:t>
            </a:fld>
            <a:endParaRPr lang="en-NZ"/>
          </a:p>
        </p:txBody>
      </p:sp>
    </p:spTree>
    <p:extLst>
      <p:ext uri="{BB962C8B-B14F-4D97-AF65-F5344CB8AC3E}">
        <p14:creationId xmlns:p14="http://schemas.microsoft.com/office/powerpoint/2010/main" val="2506642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In response to the flooding, long-term infrastructure improvements were planned. These upgrades aim to enhance resilience against future weather events and improve overall airport operations.</a:t>
            </a:r>
          </a:p>
        </p:txBody>
      </p:sp>
      <p:sp>
        <p:nvSpPr>
          <p:cNvPr id="4" name="Slide Number Placeholder 3"/>
          <p:cNvSpPr>
            <a:spLocks noGrp="1"/>
          </p:cNvSpPr>
          <p:nvPr>
            <p:ph type="sldNum" sz="quarter" idx="5"/>
          </p:nvPr>
        </p:nvSpPr>
        <p:spPr/>
        <p:txBody>
          <a:bodyPr/>
          <a:lstStyle/>
          <a:p>
            <a:fld id="{C32A7A72-8B7F-460E-AA02-47041AE02388}" type="slidenum">
              <a:rPr lang="en-NZ" smtClean="0"/>
              <a:t>41</a:t>
            </a:fld>
            <a:endParaRPr lang="en-NZ"/>
          </a:p>
        </p:txBody>
      </p:sp>
    </p:spTree>
    <p:extLst>
      <p:ext uri="{BB962C8B-B14F-4D97-AF65-F5344CB8AC3E}">
        <p14:creationId xmlns:p14="http://schemas.microsoft.com/office/powerpoint/2010/main" val="2630352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Navigating the legal aspects of insurance claims is crucial for recovery. This section discusses the $28 million insurance claim, along with the necessary legal considerations.</a:t>
            </a:r>
          </a:p>
        </p:txBody>
      </p:sp>
      <p:sp>
        <p:nvSpPr>
          <p:cNvPr id="4" name="Slide Number Placeholder 3"/>
          <p:cNvSpPr>
            <a:spLocks noGrp="1"/>
          </p:cNvSpPr>
          <p:nvPr>
            <p:ph type="sldNum" sz="quarter" idx="5"/>
          </p:nvPr>
        </p:nvSpPr>
        <p:spPr/>
        <p:txBody>
          <a:bodyPr/>
          <a:lstStyle/>
          <a:p>
            <a:fld id="{C32A7A72-8B7F-460E-AA02-47041AE02388}" type="slidenum">
              <a:rPr lang="en-NZ" smtClean="0"/>
              <a:t>42</a:t>
            </a:fld>
            <a:endParaRPr lang="en-NZ"/>
          </a:p>
        </p:txBody>
      </p:sp>
    </p:spTree>
    <p:extLst>
      <p:ext uri="{BB962C8B-B14F-4D97-AF65-F5344CB8AC3E}">
        <p14:creationId xmlns:p14="http://schemas.microsoft.com/office/powerpoint/2010/main" val="1664251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Proper documentation and legal considerations are vital in handling insurance claims. This includes gathering evidence of damage and ensuring compliance with insurance policy requirements.</a:t>
            </a:r>
          </a:p>
        </p:txBody>
      </p:sp>
      <p:sp>
        <p:nvSpPr>
          <p:cNvPr id="4" name="Slide Number Placeholder 3"/>
          <p:cNvSpPr>
            <a:spLocks noGrp="1"/>
          </p:cNvSpPr>
          <p:nvPr>
            <p:ph type="sldNum" sz="quarter" idx="5"/>
          </p:nvPr>
        </p:nvSpPr>
        <p:spPr/>
        <p:txBody>
          <a:bodyPr/>
          <a:lstStyle/>
          <a:p>
            <a:fld id="{C32A7A72-8B7F-460E-AA02-47041AE02388}" type="slidenum">
              <a:rPr lang="en-NZ" smtClean="0"/>
              <a:t>43</a:t>
            </a:fld>
            <a:endParaRPr lang="en-NZ"/>
          </a:p>
        </p:txBody>
      </p:sp>
    </p:spTree>
    <p:extLst>
      <p:ext uri="{BB962C8B-B14F-4D97-AF65-F5344CB8AC3E}">
        <p14:creationId xmlns:p14="http://schemas.microsoft.com/office/powerpoint/2010/main" val="151422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While many of you will have been to Auckland Airport, some just yesterday or today, I often find that people do not have a full understanding of our business. To help you understand how the flood impacted our business, I wanted to pause and explain the breadth of our company. </a:t>
            </a:r>
          </a:p>
          <a:p>
            <a:endParaRPr lang="en-NZ" dirty="0"/>
          </a:p>
          <a:p>
            <a:endParaRPr lang="en-NZ" dirty="0"/>
          </a:p>
        </p:txBody>
      </p:sp>
      <p:sp>
        <p:nvSpPr>
          <p:cNvPr id="4" name="Slide Number Placeholder 3"/>
          <p:cNvSpPr>
            <a:spLocks noGrp="1"/>
          </p:cNvSpPr>
          <p:nvPr>
            <p:ph type="sldNum" sz="quarter" idx="10"/>
          </p:nvPr>
        </p:nvSpPr>
        <p:spPr/>
        <p:txBody>
          <a:bodyPr/>
          <a:lstStyle/>
          <a:p>
            <a:fld id="{CDC16ED8-91D0-1E4F-A450-FA5D03577A54}" type="slidenum">
              <a:rPr lang="en-US" smtClean="0"/>
              <a:t>5</a:t>
            </a:fld>
            <a:endParaRPr lang="en-US"/>
          </a:p>
        </p:txBody>
      </p:sp>
    </p:spTree>
    <p:extLst>
      <p:ext uri="{BB962C8B-B14F-4D97-AF65-F5344CB8AC3E}">
        <p14:creationId xmlns:p14="http://schemas.microsoft.com/office/powerpoint/2010/main" val="184481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CDC16ED8-91D0-1E4F-A450-FA5D03577A54}" type="slidenum">
              <a:rPr lang="en-US" smtClean="0"/>
              <a:t>6</a:t>
            </a:fld>
            <a:endParaRPr lang="en-US"/>
          </a:p>
        </p:txBody>
      </p:sp>
    </p:spTree>
    <p:extLst>
      <p:ext uri="{BB962C8B-B14F-4D97-AF65-F5344CB8AC3E}">
        <p14:creationId xmlns:p14="http://schemas.microsoft.com/office/powerpoint/2010/main" val="10515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32A7A72-8B7F-460E-AA02-47041AE02388}" type="slidenum">
              <a:rPr lang="en-NZ" smtClean="0"/>
              <a:t>7</a:t>
            </a:fld>
            <a:endParaRPr lang="en-NZ"/>
          </a:p>
        </p:txBody>
      </p:sp>
    </p:spTree>
    <p:extLst>
      <p:ext uri="{BB962C8B-B14F-4D97-AF65-F5344CB8AC3E}">
        <p14:creationId xmlns:p14="http://schemas.microsoft.com/office/powerpoint/2010/main" val="46961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 January 27, 2023, Auckland experienced record-breaking rainfall that led to severe flash flooding at the airport. </a:t>
            </a:r>
          </a:p>
          <a:p>
            <a:endParaRPr lang="en-NZ" dirty="0"/>
          </a:p>
          <a:p>
            <a:endParaRPr lang="en-NZ" dirty="0"/>
          </a:p>
          <a:p>
            <a:r>
              <a:rPr lang="en-NZ" dirty="0"/>
              <a:t>This unprecedented weather event necessitated immediate attention and response measures to mitigate its impacts.</a:t>
            </a:r>
          </a:p>
        </p:txBody>
      </p:sp>
      <p:sp>
        <p:nvSpPr>
          <p:cNvPr id="4" name="Slide Number Placeholder 3"/>
          <p:cNvSpPr>
            <a:spLocks noGrp="1"/>
          </p:cNvSpPr>
          <p:nvPr>
            <p:ph type="sldNum" sz="quarter" idx="5"/>
          </p:nvPr>
        </p:nvSpPr>
        <p:spPr/>
        <p:txBody>
          <a:bodyPr/>
          <a:lstStyle/>
          <a:p>
            <a:fld id="{C32A7A72-8B7F-460E-AA02-47041AE02388}" type="slidenum">
              <a:rPr lang="en-NZ" smtClean="0"/>
              <a:t>8</a:t>
            </a:fld>
            <a:endParaRPr lang="en-NZ"/>
          </a:p>
        </p:txBody>
      </p:sp>
    </p:spTree>
    <p:extLst>
      <p:ext uri="{BB962C8B-B14F-4D97-AF65-F5344CB8AC3E}">
        <p14:creationId xmlns:p14="http://schemas.microsoft.com/office/powerpoint/2010/main" val="328508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9</a:t>
            </a:fld>
            <a:endParaRPr lang="en-NZ"/>
          </a:p>
        </p:txBody>
      </p:sp>
    </p:spTree>
    <p:extLst>
      <p:ext uri="{BB962C8B-B14F-4D97-AF65-F5344CB8AC3E}">
        <p14:creationId xmlns:p14="http://schemas.microsoft.com/office/powerpoint/2010/main" val="3892349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5A01948-41FC-4CE3-83E1-FAC24E3DF692}" type="slidenum">
              <a:rPr lang="en-NZ" smtClean="0"/>
              <a:t>10</a:t>
            </a:fld>
            <a:endParaRPr lang="en-NZ"/>
          </a:p>
        </p:txBody>
      </p:sp>
    </p:spTree>
    <p:extLst>
      <p:ext uri="{BB962C8B-B14F-4D97-AF65-F5344CB8AC3E}">
        <p14:creationId xmlns:p14="http://schemas.microsoft.com/office/powerpoint/2010/main" val="226793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5/7/2025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0870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5/7/2025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6737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5/7/2025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782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a:gsLst>
              <a:gs pos="42470">
                <a:srgbClr val="2E71DC"/>
              </a:gs>
              <a:gs pos="20000">
                <a:srgbClr val="2F71DF"/>
              </a:gs>
              <a:gs pos="0">
                <a:srgbClr val="284BCD"/>
              </a:gs>
              <a:gs pos="62000">
                <a:srgbClr val="255CB9"/>
              </a:gs>
              <a:gs pos="100000">
                <a:srgbClr val="040B3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851" y="5708067"/>
            <a:ext cx="3654632" cy="845133"/>
          </a:xfrm>
          <a:prstGeom prst="rect">
            <a:avLst/>
          </a:prstGeom>
        </p:spPr>
      </p:pic>
      <p:sp>
        <p:nvSpPr>
          <p:cNvPr id="3" name="Subtitle 2"/>
          <p:cNvSpPr>
            <a:spLocks noGrp="1"/>
          </p:cNvSpPr>
          <p:nvPr>
            <p:ph type="subTitle" idx="1"/>
          </p:nvPr>
        </p:nvSpPr>
        <p:spPr>
          <a:xfrm>
            <a:off x="204788" y="4525963"/>
            <a:ext cx="3727132" cy="603250"/>
          </a:xfrm>
        </p:spPr>
        <p:txBody>
          <a:bodyPr>
            <a:noAutofit/>
          </a:bodyPr>
          <a:lstStyle>
            <a:lvl1pPr marL="0" indent="0" algn="l">
              <a:buNone/>
              <a:defRPr lang="en-NZ" sz="18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
        <p:nvSpPr>
          <p:cNvPr id="24" name="Title 13"/>
          <p:cNvSpPr>
            <a:spLocks noGrp="1"/>
          </p:cNvSpPr>
          <p:nvPr>
            <p:ph type="title"/>
          </p:nvPr>
        </p:nvSpPr>
        <p:spPr>
          <a:xfrm>
            <a:off x="220663" y="3395663"/>
            <a:ext cx="3575050" cy="1195388"/>
          </a:xfrm>
        </p:spPr>
        <p:txBody>
          <a:bodyPr anchor="t" anchorCtr="0">
            <a:noAutofit/>
          </a:bodyPr>
          <a:lstStyle>
            <a:lvl1pPr>
              <a:defRPr sz="3600">
                <a:solidFill>
                  <a:schemeClr val="bg1"/>
                </a:solidFill>
              </a:defRPr>
            </a:lvl1pPr>
          </a:lstStyle>
          <a:p>
            <a:r>
              <a:rPr lang="en-US" dirty="0"/>
              <a:t>Click to edit Master title style</a:t>
            </a:r>
            <a:endParaRPr lang="en-NZ" dirty="0"/>
          </a:p>
        </p:txBody>
      </p:sp>
      <p:sp>
        <p:nvSpPr>
          <p:cNvPr id="25" name="Text Placeholder 22"/>
          <p:cNvSpPr>
            <a:spLocks noGrp="1"/>
          </p:cNvSpPr>
          <p:nvPr>
            <p:ph type="body" sz="quarter" idx="10"/>
          </p:nvPr>
        </p:nvSpPr>
        <p:spPr>
          <a:xfrm>
            <a:off x="342900" y="5762625"/>
            <a:ext cx="3619500" cy="771525"/>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Master text styles</a:t>
            </a:r>
            <a:endParaRPr lang="en-NZ"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7157" y="4505425"/>
            <a:ext cx="6104843" cy="2352575"/>
          </a:xfrm>
          <a:prstGeom prst="rect">
            <a:avLst/>
          </a:prstGeom>
        </p:spPr>
      </p:pic>
      <p:pic>
        <p:nvPicPr>
          <p:cNvPr id="2" name="Graphic 1">
            <a:extLst>
              <a:ext uri="{FF2B5EF4-FFF2-40B4-BE49-F238E27FC236}">
                <a16:creationId xmlns:a16="http://schemas.microsoft.com/office/drawing/2014/main" id="{6574E75C-97CA-4C69-CE02-58DC850577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7025" y="315849"/>
            <a:ext cx="1261041" cy="376430"/>
          </a:xfrm>
          <a:prstGeom prst="rect">
            <a:avLst/>
          </a:prstGeom>
        </p:spPr>
      </p:pic>
    </p:spTree>
    <p:extLst>
      <p:ext uri="{BB962C8B-B14F-4D97-AF65-F5344CB8AC3E}">
        <p14:creationId xmlns:p14="http://schemas.microsoft.com/office/powerpoint/2010/main" val="15213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White layout">
    <p:spTree>
      <p:nvGrpSpPr>
        <p:cNvPr id="1" name=""/>
        <p:cNvGrpSpPr/>
        <p:nvPr/>
      </p:nvGrpSpPr>
      <p:grpSpPr>
        <a:xfrm>
          <a:off x="0" y="0"/>
          <a:ext cx="0" cy="0"/>
          <a:chOff x="0" y="0"/>
          <a:chExt cx="0" cy="0"/>
        </a:xfrm>
      </p:grpSpPr>
      <p:sp>
        <p:nvSpPr>
          <p:cNvPr id="14" name="Text Placeholder 32"/>
          <p:cNvSpPr>
            <a:spLocks noGrp="1"/>
          </p:cNvSpPr>
          <p:nvPr>
            <p:ph type="body" sz="quarter" idx="10" hasCustomPrompt="1"/>
          </p:nvPr>
        </p:nvSpPr>
        <p:spPr>
          <a:xfrm>
            <a:off x="345911" y="300622"/>
            <a:ext cx="11304000" cy="419140"/>
          </a:xfrm>
        </p:spPr>
        <p:txBody>
          <a:bodyPr/>
          <a:lstStyle>
            <a:lvl1pPr marL="0" indent="0">
              <a:buNone/>
              <a:defRPr b="1" baseline="0">
                <a:solidFill>
                  <a:srgbClr val="0D36A3"/>
                </a:solidFill>
              </a:defRPr>
            </a:lvl1pPr>
          </a:lstStyle>
          <a:p>
            <a:pPr lvl="0"/>
            <a:r>
              <a:rPr lang="en-US"/>
              <a:t>Slide title here</a:t>
            </a:r>
          </a:p>
        </p:txBody>
      </p:sp>
      <p:cxnSp>
        <p:nvCxnSpPr>
          <p:cNvPr id="41" name="Straight Connector 40"/>
          <p:cNvCxnSpPr>
            <a:cxnSpLocks/>
          </p:cNvCxnSpPr>
          <p:nvPr userDrawn="1"/>
        </p:nvCxnSpPr>
        <p:spPr>
          <a:xfrm>
            <a:off x="0" y="770974"/>
            <a:ext cx="360000" cy="1693"/>
          </a:xfrm>
          <a:prstGeom prst="line">
            <a:avLst/>
          </a:prstGeom>
          <a:ln w="19050">
            <a:solidFill>
              <a:srgbClr val="0D36A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EF2F8C-E01C-4593-808A-24B1D3854DDB}"/>
              </a:ext>
            </a:extLst>
          </p:cNvPr>
          <p:cNvCxnSpPr>
            <a:cxnSpLocks/>
          </p:cNvCxnSpPr>
          <p:nvPr userDrawn="1"/>
        </p:nvCxnSpPr>
        <p:spPr>
          <a:xfrm>
            <a:off x="1618213" y="770974"/>
            <a:ext cx="10190769" cy="3833"/>
          </a:xfrm>
          <a:prstGeom prst="line">
            <a:avLst/>
          </a:prstGeom>
          <a:ln w="19050">
            <a:solidFill>
              <a:srgbClr val="0D36A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AFADB15-9911-4AE6-AEB4-27F779EB6B22}"/>
              </a:ext>
            </a:extLst>
          </p:cNvPr>
          <p:cNvSpPr txBox="1"/>
          <p:nvPr userDrawn="1"/>
        </p:nvSpPr>
        <p:spPr>
          <a:xfrm>
            <a:off x="342877" y="680502"/>
            <a:ext cx="1342994" cy="192360"/>
          </a:xfrm>
          <a:prstGeom prst="rect">
            <a:avLst/>
          </a:prstGeom>
          <a:noFill/>
        </p:spPr>
        <p:txBody>
          <a:bodyPr wrap="square" rtlCol="0">
            <a:spAutoFit/>
          </a:bodyPr>
          <a:lstStyle/>
          <a:p>
            <a:pPr algn="l"/>
            <a:r>
              <a:rPr lang="en-NZ" sz="650" b="0">
                <a:solidFill>
                  <a:srgbClr val="0D36A3"/>
                </a:solidFill>
              </a:rPr>
              <a:t>Presentation to insurers</a:t>
            </a:r>
          </a:p>
        </p:txBody>
      </p:sp>
      <p:sp>
        <p:nvSpPr>
          <p:cNvPr id="12" name="Slide Number Placeholder 6">
            <a:extLst>
              <a:ext uri="{FF2B5EF4-FFF2-40B4-BE49-F238E27FC236}">
                <a16:creationId xmlns:a16="http://schemas.microsoft.com/office/drawing/2014/main" id="{DCA2B863-AE3C-4A65-A2D8-AAE1F9184D74}"/>
              </a:ext>
            </a:extLst>
          </p:cNvPr>
          <p:cNvSpPr txBox="1">
            <a:spLocks/>
          </p:cNvSpPr>
          <p:nvPr userDrawn="1"/>
        </p:nvSpPr>
        <p:spPr>
          <a:xfrm>
            <a:off x="11179833" y="6159760"/>
            <a:ext cx="639979" cy="478423"/>
          </a:xfrm>
          <a:prstGeom prst="rect">
            <a:avLst/>
          </a:prstGeom>
        </p:spPr>
        <p:txBody>
          <a:bodyPr vert="horz" lIns="0" tIns="0" rIns="0" bIns="0" rtlCol="0" anchor="b" anchorCtr="0"/>
          <a:lstStyle>
            <a:defPPr>
              <a:defRPr lang="en-US"/>
            </a:defPPr>
            <a:lvl1pPr marL="0" algn="r" defTabSz="457200" rtl="0" eaLnBrk="1" latinLnBrk="0" hangingPunct="1">
              <a:defRPr sz="1800" b="0" i="0" kern="1200">
                <a:solidFill>
                  <a:schemeClr val="tx1">
                    <a:lumMod val="50000"/>
                    <a:lumOff val="50000"/>
                  </a:schemeClr>
                </a:solidFill>
                <a:latin typeface="HelveticaNeueLT Std Lt"/>
                <a:ea typeface="+mn-ea"/>
                <a:cs typeface="HelveticaNeueLT Std L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13" b="0" i="0">
                <a:solidFill>
                  <a:schemeClr val="tx1">
                    <a:lumMod val="65000"/>
                    <a:lumOff val="35000"/>
                  </a:schemeClr>
                </a:solidFill>
                <a:latin typeface="Helvetica Neue Light"/>
                <a:cs typeface="Helvetica Neue Light"/>
              </a:rPr>
              <a:t> Page </a:t>
            </a:r>
            <a:fld id="{1093C852-017A-A840-9339-8374EF56B8C4}" type="slidenum">
              <a:rPr lang="en-US" sz="813" b="0" i="0" smtClean="0">
                <a:solidFill>
                  <a:schemeClr val="tx1">
                    <a:lumMod val="65000"/>
                    <a:lumOff val="35000"/>
                  </a:schemeClr>
                </a:solidFill>
                <a:latin typeface="Helvetica Neue Light"/>
                <a:cs typeface="Helvetica Neue Light"/>
              </a:rPr>
              <a:pPr/>
              <a:t>‹#›</a:t>
            </a:fld>
            <a:endParaRPr lang="en-US" sz="813" b="0" i="0">
              <a:solidFill>
                <a:schemeClr val="tx1">
                  <a:lumMod val="65000"/>
                  <a:lumOff val="35000"/>
                </a:schemeClr>
              </a:solidFill>
              <a:latin typeface="Helvetica Neue Light"/>
              <a:cs typeface="Helvetica Neue Light"/>
            </a:endParaRPr>
          </a:p>
        </p:txBody>
      </p:sp>
      <p:pic>
        <p:nvPicPr>
          <p:cNvPr id="16" name="Picture 15">
            <a:extLst>
              <a:ext uri="{FF2B5EF4-FFF2-40B4-BE49-F238E27FC236}">
                <a16:creationId xmlns:a16="http://schemas.microsoft.com/office/drawing/2014/main" id="{BFB48249-75F4-4930-AE08-2979875B5DF8}"/>
              </a:ext>
            </a:extLst>
          </p:cNvPr>
          <p:cNvPicPr>
            <a:picLocks noChangeAspect="1"/>
          </p:cNvPicPr>
          <p:nvPr userDrawn="1"/>
        </p:nvPicPr>
        <p:blipFill>
          <a:blip r:embed="rId2"/>
          <a:stretch>
            <a:fillRect/>
          </a:stretch>
        </p:blipFill>
        <p:spPr>
          <a:xfrm>
            <a:off x="417034" y="6410325"/>
            <a:ext cx="849058" cy="237419"/>
          </a:xfrm>
          <a:prstGeom prst="rect">
            <a:avLst/>
          </a:prstGeom>
        </p:spPr>
      </p:pic>
    </p:spTree>
    <p:extLst>
      <p:ext uri="{BB962C8B-B14F-4D97-AF65-F5344CB8AC3E}">
        <p14:creationId xmlns:p14="http://schemas.microsoft.com/office/powerpoint/2010/main" val="3418719512"/>
      </p:ext>
    </p:extLst>
  </p:cSld>
  <p:clrMapOvr>
    <a:masterClrMapping/>
  </p:clrMapOvr>
  <p:extLst>
    <p:ext uri="{DCECCB84-F9BA-43D5-87BE-67443E8EF086}">
      <p15:sldGuideLst xmlns:p15="http://schemas.microsoft.com/office/powerpoint/2012/main">
        <p15:guide id="1" orient="horz" pos="187">
          <p15:clr>
            <a:srgbClr val="FBAE40"/>
          </p15:clr>
        </p15:guide>
        <p15:guide id="2" orient="horz" pos="482">
          <p15:clr>
            <a:srgbClr val="FBAE40"/>
          </p15:clr>
        </p15:guide>
        <p15:guide id="3" pos="744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tit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0">
                <a:srgbClr val="EDBA4C"/>
              </a:gs>
              <a:gs pos="13000">
                <a:srgbClr val="75BAFF"/>
              </a:gs>
              <a:gs pos="52000">
                <a:srgbClr val="2F6FDB"/>
              </a:gs>
              <a:gs pos="65000">
                <a:srgbClr val="2758BC"/>
              </a:gs>
              <a:gs pos="100000">
                <a:srgbClr val="171E6E"/>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itle 13"/>
          <p:cNvSpPr>
            <a:spLocks noGrp="1"/>
          </p:cNvSpPr>
          <p:nvPr>
            <p:ph type="title"/>
          </p:nvPr>
        </p:nvSpPr>
        <p:spPr>
          <a:xfrm>
            <a:off x="220663" y="3395663"/>
            <a:ext cx="3575050" cy="1195388"/>
          </a:xfrm>
        </p:spPr>
        <p:txBody>
          <a:bodyPr anchor="t" anchorCtr="0">
            <a:noAutofit/>
          </a:bodyPr>
          <a:lstStyle>
            <a:lvl1pPr>
              <a:defRPr sz="3600">
                <a:solidFill>
                  <a:schemeClr val="bg1"/>
                </a:solidFill>
              </a:defRPr>
            </a:lvl1pPr>
          </a:lstStyle>
          <a:p>
            <a:r>
              <a:rPr lang="en-US"/>
              <a:t>Click to edit Master title style</a:t>
            </a:r>
            <a:endParaRPr lang="en-NZ"/>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87157" y="4505425"/>
            <a:ext cx="6104843" cy="235257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7025" y="315849"/>
            <a:ext cx="1257300" cy="373589"/>
          </a:xfrm>
          <a:prstGeom prst="rect">
            <a:avLst/>
          </a:prstGeom>
        </p:spPr>
      </p:pic>
    </p:spTree>
    <p:extLst>
      <p:ext uri="{BB962C8B-B14F-4D97-AF65-F5344CB8AC3E}">
        <p14:creationId xmlns:p14="http://schemas.microsoft.com/office/powerpoint/2010/main" val="302042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5/7/2025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229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5/7/2025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70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5/7/2025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5618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5/7/2025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9564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5/7/2025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393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5/7/2025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6156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5/7/2025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1641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5/7/2025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22727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5/7/2025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751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7AA9-E5D2-E951-FDB8-D399B9993D3C}"/>
              </a:ext>
            </a:extLst>
          </p:cNvPr>
          <p:cNvSpPr>
            <a:spLocks noGrp="1"/>
          </p:cNvSpPr>
          <p:nvPr>
            <p:ph type="title"/>
          </p:nvPr>
        </p:nvSpPr>
        <p:spPr/>
        <p:txBody>
          <a:bodyPr>
            <a:normAutofit fontScale="90000"/>
          </a:bodyPr>
          <a:lstStyle/>
          <a:p>
            <a:r>
              <a:rPr lang="en-NZ" dirty="0" err="1"/>
              <a:t>Slido</a:t>
            </a:r>
            <a:r>
              <a:rPr lang="en-NZ" dirty="0"/>
              <a:t> Question 1: Have you ever been a part of a large insurance claim in a business: </a:t>
            </a:r>
          </a:p>
        </p:txBody>
      </p:sp>
      <p:sp>
        <p:nvSpPr>
          <p:cNvPr id="3" name="Content Placeholder 2">
            <a:extLst>
              <a:ext uri="{FF2B5EF4-FFF2-40B4-BE49-F238E27FC236}">
                <a16:creationId xmlns:a16="http://schemas.microsoft.com/office/drawing/2014/main" id="{CF11AE35-C645-46BC-B184-6071E5DE725B}"/>
              </a:ext>
            </a:extLst>
          </p:cNvPr>
          <p:cNvSpPr>
            <a:spLocks noGrp="1"/>
          </p:cNvSpPr>
          <p:nvPr>
            <p:ph idx="1"/>
          </p:nvPr>
        </p:nvSpPr>
        <p:spPr>
          <a:xfrm>
            <a:off x="640080" y="2633472"/>
            <a:ext cx="10890928" cy="1097280"/>
          </a:xfrm>
        </p:spPr>
        <p:txBody>
          <a:bodyPr/>
          <a:lstStyle/>
          <a:p>
            <a:r>
              <a:rPr lang="en-NZ" dirty="0"/>
              <a:t>A: Yes </a:t>
            </a:r>
          </a:p>
          <a:p>
            <a:r>
              <a:rPr lang="en-NZ" dirty="0"/>
              <a:t>No: No</a:t>
            </a:r>
          </a:p>
        </p:txBody>
      </p:sp>
      <p:sp>
        <p:nvSpPr>
          <p:cNvPr id="4" name="Title 1">
            <a:extLst>
              <a:ext uri="{FF2B5EF4-FFF2-40B4-BE49-F238E27FC236}">
                <a16:creationId xmlns:a16="http://schemas.microsoft.com/office/drawing/2014/main" id="{20E858C7-C375-F57B-98CB-9859F702D540}"/>
              </a:ext>
            </a:extLst>
          </p:cNvPr>
          <p:cNvSpPr txBox="1">
            <a:spLocks/>
          </p:cNvSpPr>
          <p:nvPr/>
        </p:nvSpPr>
        <p:spPr>
          <a:xfrm>
            <a:off x="722143" y="3855218"/>
            <a:ext cx="10890929" cy="887604"/>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NZ" dirty="0" err="1"/>
              <a:t>Slido</a:t>
            </a:r>
            <a:r>
              <a:rPr lang="en-NZ" dirty="0"/>
              <a:t> Question 2: Is your legal team in your business responsible for obtaining insurance policies and annual renewals? </a:t>
            </a:r>
          </a:p>
        </p:txBody>
      </p:sp>
      <p:sp>
        <p:nvSpPr>
          <p:cNvPr id="5" name="Content Placeholder 2">
            <a:extLst>
              <a:ext uri="{FF2B5EF4-FFF2-40B4-BE49-F238E27FC236}">
                <a16:creationId xmlns:a16="http://schemas.microsoft.com/office/drawing/2014/main" id="{86A63EBE-6570-D759-B10E-B6F3098656CF}"/>
              </a:ext>
            </a:extLst>
          </p:cNvPr>
          <p:cNvSpPr txBox="1">
            <a:spLocks/>
          </p:cNvSpPr>
          <p:nvPr/>
        </p:nvSpPr>
        <p:spPr>
          <a:xfrm>
            <a:off x="722144" y="4644817"/>
            <a:ext cx="10890928" cy="109728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a:t>A: Yes </a:t>
            </a:r>
          </a:p>
          <a:p>
            <a:r>
              <a:rPr lang="en-NZ"/>
              <a:t>No: No</a:t>
            </a:r>
            <a:endParaRPr lang="en-NZ" dirty="0"/>
          </a:p>
        </p:txBody>
      </p:sp>
    </p:spTree>
    <p:extLst>
      <p:ext uri="{BB962C8B-B14F-4D97-AF65-F5344CB8AC3E}">
        <p14:creationId xmlns:p14="http://schemas.microsoft.com/office/powerpoint/2010/main" val="243986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A2AC1-1550-2C8F-1328-13C75512E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55490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C41D2-87E6-6AEB-3234-32A3A3FD5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0655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460F4-A318-97EB-54EC-95613D1D7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62" y="0"/>
            <a:ext cx="11378875" cy="6858000"/>
          </a:xfrm>
          <a:prstGeom prst="rect">
            <a:avLst/>
          </a:prstGeom>
        </p:spPr>
      </p:pic>
    </p:spTree>
    <p:extLst>
      <p:ext uri="{BB962C8B-B14F-4D97-AF65-F5344CB8AC3E}">
        <p14:creationId xmlns:p14="http://schemas.microsoft.com/office/powerpoint/2010/main" val="331458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ACA9A-FC12-E5D5-23AE-47A48B3AE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55" y="0"/>
            <a:ext cx="11408089" cy="6858000"/>
          </a:xfrm>
          <a:prstGeom prst="rect">
            <a:avLst/>
          </a:prstGeom>
        </p:spPr>
      </p:pic>
    </p:spTree>
    <p:extLst>
      <p:ext uri="{BB962C8B-B14F-4D97-AF65-F5344CB8AC3E}">
        <p14:creationId xmlns:p14="http://schemas.microsoft.com/office/powerpoint/2010/main" val="369638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6345" y="1060983"/>
            <a:ext cx="6941939" cy="834258"/>
          </a:xfrm>
          <a:prstGeom prst="rect">
            <a:avLst/>
          </a:prstGeom>
        </p:spPr>
        <p:txBody>
          <a:bodyPr vert="horz" wrap="square" lIns="0" tIns="216590" rIns="0" bIns="0" rtlCol="0" anchor="ctr">
            <a:spAutoFit/>
          </a:bodyPr>
          <a:lstStyle/>
          <a:p>
            <a:pPr marL="148074">
              <a:lnSpc>
                <a:spcPct val="100000"/>
              </a:lnSpc>
              <a:spcBef>
                <a:spcPts val="77"/>
              </a:spcBef>
            </a:pPr>
            <a:r>
              <a:rPr lang="en-NZ" dirty="0"/>
              <a:t>Timeline of events</a:t>
            </a:r>
            <a:endParaRPr spc="-16" dirty="0"/>
          </a:p>
        </p:txBody>
      </p:sp>
      <p:grpSp>
        <p:nvGrpSpPr>
          <p:cNvPr id="3" name="object 3"/>
          <p:cNvGrpSpPr/>
          <p:nvPr/>
        </p:nvGrpSpPr>
        <p:grpSpPr>
          <a:xfrm>
            <a:off x="1491980" y="1778414"/>
            <a:ext cx="8284408" cy="3753445"/>
            <a:chOff x="429513" y="1397508"/>
            <a:chExt cx="10196195" cy="4619625"/>
          </a:xfrm>
        </p:grpSpPr>
        <p:sp>
          <p:nvSpPr>
            <p:cNvPr id="4" name="object 4"/>
            <p:cNvSpPr/>
            <p:nvPr/>
          </p:nvSpPr>
          <p:spPr>
            <a:xfrm>
              <a:off x="1258824" y="1397508"/>
              <a:ext cx="9366885" cy="4619625"/>
            </a:xfrm>
            <a:custGeom>
              <a:avLst/>
              <a:gdLst/>
              <a:ahLst/>
              <a:cxnLst/>
              <a:rect l="l" t="t" r="r" b="b"/>
              <a:pathLst>
                <a:path w="9366885" h="4619625">
                  <a:moveTo>
                    <a:pt x="7056882" y="0"/>
                  </a:moveTo>
                  <a:lnTo>
                    <a:pt x="7056882" y="1154811"/>
                  </a:lnTo>
                  <a:lnTo>
                    <a:pt x="0" y="1154811"/>
                  </a:lnTo>
                  <a:lnTo>
                    <a:pt x="0" y="3464432"/>
                  </a:lnTo>
                  <a:lnTo>
                    <a:pt x="7056882" y="3464432"/>
                  </a:lnTo>
                  <a:lnTo>
                    <a:pt x="7056882" y="4619244"/>
                  </a:lnTo>
                  <a:lnTo>
                    <a:pt x="9366504" y="2309622"/>
                  </a:lnTo>
                  <a:lnTo>
                    <a:pt x="7056882" y="0"/>
                  </a:lnTo>
                  <a:close/>
                </a:path>
              </a:pathLst>
            </a:custGeom>
            <a:solidFill>
              <a:srgbClr val="CCCCDB"/>
            </a:solidFill>
          </p:spPr>
          <p:txBody>
            <a:bodyPr wrap="square" lIns="0" tIns="0" rIns="0" bIns="0" rtlCol="0"/>
            <a:lstStyle/>
            <a:p>
              <a:endParaRPr sz="1463"/>
            </a:p>
          </p:txBody>
        </p:sp>
        <p:sp>
          <p:nvSpPr>
            <p:cNvPr id="5" name="object 5"/>
            <p:cNvSpPr/>
            <p:nvPr/>
          </p:nvSpPr>
          <p:spPr>
            <a:xfrm>
              <a:off x="435863" y="2782824"/>
              <a:ext cx="1762125" cy="1849120"/>
            </a:xfrm>
            <a:custGeom>
              <a:avLst/>
              <a:gdLst/>
              <a:ahLst/>
              <a:cxnLst/>
              <a:rect l="l" t="t" r="r" b="b"/>
              <a:pathLst>
                <a:path w="1762125" h="1849120">
                  <a:moveTo>
                    <a:pt x="1468120" y="0"/>
                  </a:moveTo>
                  <a:lnTo>
                    <a:pt x="293623" y="0"/>
                  </a:lnTo>
                  <a:lnTo>
                    <a:pt x="245996" y="3842"/>
                  </a:lnTo>
                  <a:lnTo>
                    <a:pt x="200815" y="14967"/>
                  </a:lnTo>
                  <a:lnTo>
                    <a:pt x="158685" y="32770"/>
                  </a:lnTo>
                  <a:lnTo>
                    <a:pt x="120212" y="56648"/>
                  </a:lnTo>
                  <a:lnTo>
                    <a:pt x="85999" y="85994"/>
                  </a:lnTo>
                  <a:lnTo>
                    <a:pt x="56651" y="120207"/>
                  </a:lnTo>
                  <a:lnTo>
                    <a:pt x="32773" y="158680"/>
                  </a:lnTo>
                  <a:lnTo>
                    <a:pt x="14968" y="200810"/>
                  </a:lnTo>
                  <a:lnTo>
                    <a:pt x="3842" y="245993"/>
                  </a:lnTo>
                  <a:lnTo>
                    <a:pt x="0" y="293624"/>
                  </a:lnTo>
                  <a:lnTo>
                    <a:pt x="0" y="1554988"/>
                  </a:lnTo>
                  <a:lnTo>
                    <a:pt x="3842" y="1602618"/>
                  </a:lnTo>
                  <a:lnTo>
                    <a:pt x="14968" y="1647801"/>
                  </a:lnTo>
                  <a:lnTo>
                    <a:pt x="32773" y="1689931"/>
                  </a:lnTo>
                  <a:lnTo>
                    <a:pt x="56651" y="1728404"/>
                  </a:lnTo>
                  <a:lnTo>
                    <a:pt x="85999" y="1762617"/>
                  </a:lnTo>
                  <a:lnTo>
                    <a:pt x="120212" y="1791963"/>
                  </a:lnTo>
                  <a:lnTo>
                    <a:pt x="158685" y="1815841"/>
                  </a:lnTo>
                  <a:lnTo>
                    <a:pt x="200815" y="1833644"/>
                  </a:lnTo>
                  <a:lnTo>
                    <a:pt x="245996" y="1844769"/>
                  </a:lnTo>
                  <a:lnTo>
                    <a:pt x="293623" y="1848612"/>
                  </a:lnTo>
                  <a:lnTo>
                    <a:pt x="1468120" y="1848612"/>
                  </a:lnTo>
                  <a:lnTo>
                    <a:pt x="1515750" y="1844769"/>
                  </a:lnTo>
                  <a:lnTo>
                    <a:pt x="1560933" y="1833644"/>
                  </a:lnTo>
                  <a:lnTo>
                    <a:pt x="1603063" y="1815841"/>
                  </a:lnTo>
                  <a:lnTo>
                    <a:pt x="1641536" y="1791963"/>
                  </a:lnTo>
                  <a:lnTo>
                    <a:pt x="1675749" y="1762617"/>
                  </a:lnTo>
                  <a:lnTo>
                    <a:pt x="1705095" y="1728404"/>
                  </a:lnTo>
                  <a:lnTo>
                    <a:pt x="1728973" y="1689931"/>
                  </a:lnTo>
                  <a:lnTo>
                    <a:pt x="1746776" y="1647801"/>
                  </a:lnTo>
                  <a:lnTo>
                    <a:pt x="1757901" y="1602618"/>
                  </a:lnTo>
                  <a:lnTo>
                    <a:pt x="1761744" y="1554988"/>
                  </a:lnTo>
                  <a:lnTo>
                    <a:pt x="1761744" y="293624"/>
                  </a:lnTo>
                  <a:lnTo>
                    <a:pt x="1757901" y="245993"/>
                  </a:lnTo>
                  <a:lnTo>
                    <a:pt x="1746776" y="200810"/>
                  </a:lnTo>
                  <a:lnTo>
                    <a:pt x="1728973" y="158680"/>
                  </a:lnTo>
                  <a:lnTo>
                    <a:pt x="1705095" y="120207"/>
                  </a:lnTo>
                  <a:lnTo>
                    <a:pt x="1675749" y="85994"/>
                  </a:lnTo>
                  <a:lnTo>
                    <a:pt x="1641536" y="56648"/>
                  </a:lnTo>
                  <a:lnTo>
                    <a:pt x="1603063" y="32770"/>
                  </a:lnTo>
                  <a:lnTo>
                    <a:pt x="1560933" y="14967"/>
                  </a:lnTo>
                  <a:lnTo>
                    <a:pt x="1515750" y="3842"/>
                  </a:lnTo>
                  <a:lnTo>
                    <a:pt x="1468120" y="0"/>
                  </a:lnTo>
                  <a:close/>
                </a:path>
              </a:pathLst>
            </a:custGeom>
            <a:solidFill>
              <a:srgbClr val="171C8F"/>
            </a:solidFill>
          </p:spPr>
          <p:txBody>
            <a:bodyPr wrap="square" lIns="0" tIns="0" rIns="0" bIns="0" rtlCol="0"/>
            <a:lstStyle/>
            <a:p>
              <a:endParaRPr sz="1463"/>
            </a:p>
          </p:txBody>
        </p:sp>
        <p:sp>
          <p:nvSpPr>
            <p:cNvPr id="6" name="object 6"/>
            <p:cNvSpPr/>
            <p:nvPr/>
          </p:nvSpPr>
          <p:spPr>
            <a:xfrm>
              <a:off x="435863" y="2782824"/>
              <a:ext cx="1762125" cy="1849120"/>
            </a:xfrm>
            <a:custGeom>
              <a:avLst/>
              <a:gdLst/>
              <a:ahLst/>
              <a:cxnLst/>
              <a:rect l="l" t="t" r="r" b="b"/>
              <a:pathLst>
                <a:path w="1762125" h="1849120">
                  <a:moveTo>
                    <a:pt x="0" y="293624"/>
                  </a:moveTo>
                  <a:lnTo>
                    <a:pt x="3842" y="245993"/>
                  </a:lnTo>
                  <a:lnTo>
                    <a:pt x="14968" y="200810"/>
                  </a:lnTo>
                  <a:lnTo>
                    <a:pt x="32773" y="158680"/>
                  </a:lnTo>
                  <a:lnTo>
                    <a:pt x="56651" y="120207"/>
                  </a:lnTo>
                  <a:lnTo>
                    <a:pt x="85999" y="85994"/>
                  </a:lnTo>
                  <a:lnTo>
                    <a:pt x="120212" y="56648"/>
                  </a:lnTo>
                  <a:lnTo>
                    <a:pt x="158685" y="32770"/>
                  </a:lnTo>
                  <a:lnTo>
                    <a:pt x="200815" y="14967"/>
                  </a:lnTo>
                  <a:lnTo>
                    <a:pt x="245996" y="3842"/>
                  </a:lnTo>
                  <a:lnTo>
                    <a:pt x="293623" y="0"/>
                  </a:lnTo>
                  <a:lnTo>
                    <a:pt x="1468120" y="0"/>
                  </a:lnTo>
                  <a:lnTo>
                    <a:pt x="1515750" y="3842"/>
                  </a:lnTo>
                  <a:lnTo>
                    <a:pt x="1560933" y="14967"/>
                  </a:lnTo>
                  <a:lnTo>
                    <a:pt x="1603063" y="32770"/>
                  </a:lnTo>
                  <a:lnTo>
                    <a:pt x="1641536" y="56648"/>
                  </a:lnTo>
                  <a:lnTo>
                    <a:pt x="1675749" y="85994"/>
                  </a:lnTo>
                  <a:lnTo>
                    <a:pt x="1705095" y="120207"/>
                  </a:lnTo>
                  <a:lnTo>
                    <a:pt x="1728973" y="158680"/>
                  </a:lnTo>
                  <a:lnTo>
                    <a:pt x="1746776" y="200810"/>
                  </a:lnTo>
                  <a:lnTo>
                    <a:pt x="1757901" y="245993"/>
                  </a:lnTo>
                  <a:lnTo>
                    <a:pt x="1761744" y="293624"/>
                  </a:lnTo>
                  <a:lnTo>
                    <a:pt x="1761744" y="1554988"/>
                  </a:lnTo>
                  <a:lnTo>
                    <a:pt x="1757901" y="1602618"/>
                  </a:lnTo>
                  <a:lnTo>
                    <a:pt x="1746776" y="1647801"/>
                  </a:lnTo>
                  <a:lnTo>
                    <a:pt x="1728973" y="1689931"/>
                  </a:lnTo>
                  <a:lnTo>
                    <a:pt x="1705095" y="1728404"/>
                  </a:lnTo>
                  <a:lnTo>
                    <a:pt x="1675749" y="1762617"/>
                  </a:lnTo>
                  <a:lnTo>
                    <a:pt x="1641536" y="1791963"/>
                  </a:lnTo>
                  <a:lnTo>
                    <a:pt x="1603063" y="1815841"/>
                  </a:lnTo>
                  <a:lnTo>
                    <a:pt x="1560933" y="1833644"/>
                  </a:lnTo>
                  <a:lnTo>
                    <a:pt x="1515750" y="1844769"/>
                  </a:lnTo>
                  <a:lnTo>
                    <a:pt x="1468120" y="1848612"/>
                  </a:lnTo>
                  <a:lnTo>
                    <a:pt x="293623" y="1848612"/>
                  </a:lnTo>
                  <a:lnTo>
                    <a:pt x="245996" y="1844769"/>
                  </a:lnTo>
                  <a:lnTo>
                    <a:pt x="200815" y="1833644"/>
                  </a:lnTo>
                  <a:lnTo>
                    <a:pt x="158685" y="1815841"/>
                  </a:lnTo>
                  <a:lnTo>
                    <a:pt x="120212" y="1791963"/>
                  </a:lnTo>
                  <a:lnTo>
                    <a:pt x="85999" y="1762617"/>
                  </a:lnTo>
                  <a:lnTo>
                    <a:pt x="56651" y="1728404"/>
                  </a:lnTo>
                  <a:lnTo>
                    <a:pt x="32773" y="1689931"/>
                  </a:lnTo>
                  <a:lnTo>
                    <a:pt x="14968" y="1647801"/>
                  </a:lnTo>
                  <a:lnTo>
                    <a:pt x="3842" y="1602618"/>
                  </a:lnTo>
                  <a:lnTo>
                    <a:pt x="0" y="1554988"/>
                  </a:lnTo>
                  <a:lnTo>
                    <a:pt x="0" y="293624"/>
                  </a:lnTo>
                  <a:close/>
                </a:path>
              </a:pathLst>
            </a:custGeom>
            <a:ln w="12700">
              <a:solidFill>
                <a:srgbClr val="FFFFFF"/>
              </a:solidFill>
            </a:ln>
          </p:spPr>
          <p:txBody>
            <a:bodyPr wrap="square" lIns="0" tIns="0" rIns="0" bIns="0" rtlCol="0"/>
            <a:lstStyle/>
            <a:p>
              <a:endParaRPr sz="1463"/>
            </a:p>
          </p:txBody>
        </p:sp>
      </p:grpSp>
      <p:sp>
        <p:nvSpPr>
          <p:cNvPr id="7" name="object 7"/>
          <p:cNvSpPr txBox="1"/>
          <p:nvPr/>
        </p:nvSpPr>
        <p:spPr>
          <a:xfrm>
            <a:off x="1626743" y="2994910"/>
            <a:ext cx="1172726" cy="1076802"/>
          </a:xfrm>
          <a:prstGeom prst="rect">
            <a:avLst/>
          </a:prstGeom>
        </p:spPr>
        <p:txBody>
          <a:bodyPr vert="horz" wrap="square" lIns="0" tIns="10319" rIns="0" bIns="0" rtlCol="0">
            <a:spAutoFit/>
          </a:bodyPr>
          <a:lstStyle/>
          <a:p>
            <a:pPr marL="256421" marR="209471" indent="130016">
              <a:lnSpc>
                <a:spcPct val="120000"/>
              </a:lnSpc>
              <a:spcBef>
                <a:spcPts val="81"/>
              </a:spcBef>
            </a:pPr>
            <a:r>
              <a:rPr sz="1056" b="1" spc="-8" dirty="0">
                <a:solidFill>
                  <a:srgbClr val="FFFFFF"/>
                </a:solidFill>
                <a:latin typeface="Arial"/>
                <a:cs typeface="Arial"/>
              </a:rPr>
              <a:t>Friday</a:t>
            </a:r>
            <a:r>
              <a:rPr sz="1056" b="1" spc="406" dirty="0">
                <a:solidFill>
                  <a:srgbClr val="FFFFFF"/>
                </a:solidFill>
                <a:latin typeface="Arial"/>
                <a:cs typeface="Arial"/>
              </a:rPr>
              <a:t> </a:t>
            </a:r>
            <a:r>
              <a:rPr sz="1056" b="1" dirty="0">
                <a:solidFill>
                  <a:srgbClr val="FFFFFF"/>
                </a:solidFill>
                <a:latin typeface="Arial"/>
                <a:cs typeface="Arial"/>
              </a:rPr>
              <a:t>27</a:t>
            </a:r>
            <a:r>
              <a:rPr sz="1056" b="1" spc="-8" dirty="0">
                <a:solidFill>
                  <a:srgbClr val="FFFFFF"/>
                </a:solidFill>
                <a:latin typeface="Arial"/>
                <a:cs typeface="Arial"/>
              </a:rPr>
              <a:t> January</a:t>
            </a:r>
            <a:endParaRPr sz="1056" dirty="0">
              <a:latin typeface="Arial"/>
              <a:cs typeface="Arial"/>
            </a:endParaRPr>
          </a:p>
          <a:p>
            <a:pPr algn="ctr">
              <a:spcBef>
                <a:spcPts val="252"/>
              </a:spcBef>
            </a:pPr>
            <a:r>
              <a:rPr sz="1056" b="1" spc="-16" dirty="0">
                <a:solidFill>
                  <a:srgbClr val="FFFFFF"/>
                </a:solidFill>
                <a:latin typeface="Arial"/>
                <a:cs typeface="Arial"/>
              </a:rPr>
              <a:t>2030</a:t>
            </a:r>
            <a:endParaRPr sz="1056" dirty="0">
              <a:latin typeface="Arial"/>
              <a:cs typeface="Arial"/>
            </a:endParaRPr>
          </a:p>
          <a:p>
            <a:pPr marL="9803" marR="4128" indent="29408" algn="ctr">
              <a:lnSpc>
                <a:spcPct val="86500"/>
              </a:lnSpc>
              <a:spcBef>
                <a:spcPts val="414"/>
              </a:spcBef>
            </a:pPr>
            <a:r>
              <a:rPr sz="1056" spc="-8" dirty="0">
                <a:solidFill>
                  <a:srgbClr val="FFFFFF"/>
                </a:solidFill>
                <a:latin typeface="Arial"/>
                <a:cs typeface="Arial"/>
              </a:rPr>
              <a:t>Auckland</a:t>
            </a:r>
            <a:r>
              <a:rPr sz="1056" spc="-49" dirty="0">
                <a:solidFill>
                  <a:srgbClr val="FFFFFF"/>
                </a:solidFill>
                <a:latin typeface="Arial"/>
                <a:cs typeface="Arial"/>
              </a:rPr>
              <a:t> </a:t>
            </a:r>
            <a:r>
              <a:rPr sz="1056" spc="-8" dirty="0">
                <a:solidFill>
                  <a:srgbClr val="FFFFFF"/>
                </a:solidFill>
                <a:latin typeface="Arial"/>
                <a:cs typeface="Arial"/>
              </a:rPr>
              <a:t>Airport </a:t>
            </a:r>
            <a:r>
              <a:rPr sz="1056" dirty="0">
                <a:solidFill>
                  <a:srgbClr val="FFFFFF"/>
                </a:solidFill>
                <a:latin typeface="Arial"/>
                <a:cs typeface="Arial"/>
              </a:rPr>
              <a:t>Crisis</a:t>
            </a:r>
            <a:r>
              <a:rPr sz="1056" spc="-20" dirty="0">
                <a:solidFill>
                  <a:srgbClr val="FFFFFF"/>
                </a:solidFill>
                <a:latin typeface="Arial"/>
                <a:cs typeface="Arial"/>
              </a:rPr>
              <a:t> </a:t>
            </a:r>
            <a:r>
              <a:rPr sz="1056" spc="-8" dirty="0">
                <a:solidFill>
                  <a:srgbClr val="FFFFFF"/>
                </a:solidFill>
                <a:latin typeface="Arial"/>
                <a:cs typeface="Arial"/>
              </a:rPr>
              <a:t>Management </a:t>
            </a:r>
            <a:r>
              <a:rPr sz="1056" spc="-33" dirty="0">
                <a:solidFill>
                  <a:srgbClr val="FFFFFF"/>
                </a:solidFill>
                <a:latin typeface="Arial"/>
                <a:cs typeface="Arial"/>
              </a:rPr>
              <a:t>Team</a:t>
            </a:r>
            <a:r>
              <a:rPr sz="1056" spc="-45" dirty="0">
                <a:solidFill>
                  <a:srgbClr val="FFFFFF"/>
                </a:solidFill>
                <a:latin typeface="Arial"/>
                <a:cs typeface="Arial"/>
              </a:rPr>
              <a:t> </a:t>
            </a:r>
            <a:r>
              <a:rPr sz="1056" dirty="0">
                <a:solidFill>
                  <a:srgbClr val="FFFFFF"/>
                </a:solidFill>
                <a:latin typeface="Arial"/>
                <a:cs typeface="Arial"/>
              </a:rPr>
              <a:t>stood</a:t>
            </a:r>
            <a:r>
              <a:rPr sz="1056" spc="-20" dirty="0">
                <a:solidFill>
                  <a:srgbClr val="FFFFFF"/>
                </a:solidFill>
                <a:latin typeface="Arial"/>
                <a:cs typeface="Arial"/>
              </a:rPr>
              <a:t> up</a:t>
            </a:r>
            <a:endParaRPr sz="1056" dirty="0">
              <a:latin typeface="Arial"/>
              <a:cs typeface="Arial"/>
            </a:endParaRPr>
          </a:p>
        </p:txBody>
      </p:sp>
      <p:grpSp>
        <p:nvGrpSpPr>
          <p:cNvPr id="8" name="object 8"/>
          <p:cNvGrpSpPr/>
          <p:nvPr/>
        </p:nvGrpSpPr>
        <p:grpSpPr>
          <a:xfrm>
            <a:off x="2995217" y="2898823"/>
            <a:ext cx="1442045" cy="1512729"/>
            <a:chOff x="2279650" y="2776473"/>
            <a:chExt cx="1774825" cy="1861820"/>
          </a:xfrm>
        </p:grpSpPr>
        <p:sp>
          <p:nvSpPr>
            <p:cNvPr id="9" name="object 9"/>
            <p:cNvSpPr/>
            <p:nvPr/>
          </p:nvSpPr>
          <p:spPr>
            <a:xfrm>
              <a:off x="2286000" y="2782823"/>
              <a:ext cx="1762125" cy="1849120"/>
            </a:xfrm>
            <a:custGeom>
              <a:avLst/>
              <a:gdLst/>
              <a:ahLst/>
              <a:cxnLst/>
              <a:rect l="l" t="t" r="r" b="b"/>
              <a:pathLst>
                <a:path w="1762125" h="1849120">
                  <a:moveTo>
                    <a:pt x="1468120" y="0"/>
                  </a:moveTo>
                  <a:lnTo>
                    <a:pt x="293624" y="0"/>
                  </a:lnTo>
                  <a:lnTo>
                    <a:pt x="245993" y="3842"/>
                  </a:lnTo>
                  <a:lnTo>
                    <a:pt x="200810" y="14967"/>
                  </a:lnTo>
                  <a:lnTo>
                    <a:pt x="158680" y="32770"/>
                  </a:lnTo>
                  <a:lnTo>
                    <a:pt x="120207" y="56648"/>
                  </a:lnTo>
                  <a:lnTo>
                    <a:pt x="85994" y="85994"/>
                  </a:lnTo>
                  <a:lnTo>
                    <a:pt x="56648" y="120207"/>
                  </a:lnTo>
                  <a:lnTo>
                    <a:pt x="32770" y="158680"/>
                  </a:lnTo>
                  <a:lnTo>
                    <a:pt x="14967" y="200810"/>
                  </a:lnTo>
                  <a:lnTo>
                    <a:pt x="3842" y="245993"/>
                  </a:lnTo>
                  <a:lnTo>
                    <a:pt x="0" y="293624"/>
                  </a:lnTo>
                  <a:lnTo>
                    <a:pt x="0" y="1554988"/>
                  </a:lnTo>
                  <a:lnTo>
                    <a:pt x="3842" y="1602618"/>
                  </a:lnTo>
                  <a:lnTo>
                    <a:pt x="14967" y="1647801"/>
                  </a:lnTo>
                  <a:lnTo>
                    <a:pt x="32770" y="1689931"/>
                  </a:lnTo>
                  <a:lnTo>
                    <a:pt x="56648" y="1728404"/>
                  </a:lnTo>
                  <a:lnTo>
                    <a:pt x="85994" y="1762617"/>
                  </a:lnTo>
                  <a:lnTo>
                    <a:pt x="120207" y="1791963"/>
                  </a:lnTo>
                  <a:lnTo>
                    <a:pt x="158680" y="1815841"/>
                  </a:lnTo>
                  <a:lnTo>
                    <a:pt x="200810" y="1833644"/>
                  </a:lnTo>
                  <a:lnTo>
                    <a:pt x="245993" y="1844769"/>
                  </a:lnTo>
                  <a:lnTo>
                    <a:pt x="293624" y="1848612"/>
                  </a:lnTo>
                  <a:lnTo>
                    <a:pt x="1468120" y="1848612"/>
                  </a:lnTo>
                  <a:lnTo>
                    <a:pt x="1515750" y="1844769"/>
                  </a:lnTo>
                  <a:lnTo>
                    <a:pt x="1560933" y="1833644"/>
                  </a:lnTo>
                  <a:lnTo>
                    <a:pt x="1603063" y="1815841"/>
                  </a:lnTo>
                  <a:lnTo>
                    <a:pt x="1641536" y="1791963"/>
                  </a:lnTo>
                  <a:lnTo>
                    <a:pt x="1675749" y="1762617"/>
                  </a:lnTo>
                  <a:lnTo>
                    <a:pt x="1705095" y="1728404"/>
                  </a:lnTo>
                  <a:lnTo>
                    <a:pt x="1728973" y="1689931"/>
                  </a:lnTo>
                  <a:lnTo>
                    <a:pt x="1746776" y="1647801"/>
                  </a:lnTo>
                  <a:lnTo>
                    <a:pt x="1757901" y="1602618"/>
                  </a:lnTo>
                  <a:lnTo>
                    <a:pt x="1761744" y="1554988"/>
                  </a:lnTo>
                  <a:lnTo>
                    <a:pt x="1761744" y="293624"/>
                  </a:lnTo>
                  <a:lnTo>
                    <a:pt x="1757901" y="245993"/>
                  </a:lnTo>
                  <a:lnTo>
                    <a:pt x="1746776" y="200810"/>
                  </a:lnTo>
                  <a:lnTo>
                    <a:pt x="1728973" y="158680"/>
                  </a:lnTo>
                  <a:lnTo>
                    <a:pt x="1705095" y="120207"/>
                  </a:lnTo>
                  <a:lnTo>
                    <a:pt x="1675749" y="85994"/>
                  </a:lnTo>
                  <a:lnTo>
                    <a:pt x="1641536" y="56648"/>
                  </a:lnTo>
                  <a:lnTo>
                    <a:pt x="1603063" y="32770"/>
                  </a:lnTo>
                  <a:lnTo>
                    <a:pt x="1560933" y="14967"/>
                  </a:lnTo>
                  <a:lnTo>
                    <a:pt x="1515750" y="3842"/>
                  </a:lnTo>
                  <a:lnTo>
                    <a:pt x="1468120" y="0"/>
                  </a:lnTo>
                  <a:close/>
                </a:path>
              </a:pathLst>
            </a:custGeom>
            <a:solidFill>
              <a:srgbClr val="171C8F"/>
            </a:solidFill>
          </p:spPr>
          <p:txBody>
            <a:bodyPr wrap="square" lIns="0" tIns="0" rIns="0" bIns="0" rtlCol="0"/>
            <a:lstStyle/>
            <a:p>
              <a:endParaRPr sz="1463"/>
            </a:p>
          </p:txBody>
        </p:sp>
        <p:sp>
          <p:nvSpPr>
            <p:cNvPr id="10" name="object 10"/>
            <p:cNvSpPr/>
            <p:nvPr/>
          </p:nvSpPr>
          <p:spPr>
            <a:xfrm>
              <a:off x="2286000" y="2782823"/>
              <a:ext cx="1762125" cy="1849120"/>
            </a:xfrm>
            <a:custGeom>
              <a:avLst/>
              <a:gdLst/>
              <a:ahLst/>
              <a:cxnLst/>
              <a:rect l="l" t="t" r="r" b="b"/>
              <a:pathLst>
                <a:path w="1762125" h="1849120">
                  <a:moveTo>
                    <a:pt x="0" y="293624"/>
                  </a:moveTo>
                  <a:lnTo>
                    <a:pt x="3842" y="245993"/>
                  </a:lnTo>
                  <a:lnTo>
                    <a:pt x="14967" y="200810"/>
                  </a:lnTo>
                  <a:lnTo>
                    <a:pt x="32770" y="158680"/>
                  </a:lnTo>
                  <a:lnTo>
                    <a:pt x="56648" y="120207"/>
                  </a:lnTo>
                  <a:lnTo>
                    <a:pt x="85994" y="85994"/>
                  </a:lnTo>
                  <a:lnTo>
                    <a:pt x="120207" y="56648"/>
                  </a:lnTo>
                  <a:lnTo>
                    <a:pt x="158680" y="32770"/>
                  </a:lnTo>
                  <a:lnTo>
                    <a:pt x="200810" y="14967"/>
                  </a:lnTo>
                  <a:lnTo>
                    <a:pt x="245993" y="3842"/>
                  </a:lnTo>
                  <a:lnTo>
                    <a:pt x="293624" y="0"/>
                  </a:lnTo>
                  <a:lnTo>
                    <a:pt x="1468120" y="0"/>
                  </a:lnTo>
                  <a:lnTo>
                    <a:pt x="1515750" y="3842"/>
                  </a:lnTo>
                  <a:lnTo>
                    <a:pt x="1560933" y="14967"/>
                  </a:lnTo>
                  <a:lnTo>
                    <a:pt x="1603063" y="32770"/>
                  </a:lnTo>
                  <a:lnTo>
                    <a:pt x="1641536" y="56648"/>
                  </a:lnTo>
                  <a:lnTo>
                    <a:pt x="1675749" y="85994"/>
                  </a:lnTo>
                  <a:lnTo>
                    <a:pt x="1705095" y="120207"/>
                  </a:lnTo>
                  <a:lnTo>
                    <a:pt x="1728973" y="158680"/>
                  </a:lnTo>
                  <a:lnTo>
                    <a:pt x="1746776" y="200810"/>
                  </a:lnTo>
                  <a:lnTo>
                    <a:pt x="1757901" y="245993"/>
                  </a:lnTo>
                  <a:lnTo>
                    <a:pt x="1761744" y="293624"/>
                  </a:lnTo>
                  <a:lnTo>
                    <a:pt x="1761744" y="1554988"/>
                  </a:lnTo>
                  <a:lnTo>
                    <a:pt x="1757901" y="1602618"/>
                  </a:lnTo>
                  <a:lnTo>
                    <a:pt x="1746776" y="1647801"/>
                  </a:lnTo>
                  <a:lnTo>
                    <a:pt x="1728973" y="1689931"/>
                  </a:lnTo>
                  <a:lnTo>
                    <a:pt x="1705095" y="1728404"/>
                  </a:lnTo>
                  <a:lnTo>
                    <a:pt x="1675749" y="1762617"/>
                  </a:lnTo>
                  <a:lnTo>
                    <a:pt x="1641536" y="1791963"/>
                  </a:lnTo>
                  <a:lnTo>
                    <a:pt x="1603063" y="1815841"/>
                  </a:lnTo>
                  <a:lnTo>
                    <a:pt x="1560933" y="1833644"/>
                  </a:lnTo>
                  <a:lnTo>
                    <a:pt x="1515750" y="1844769"/>
                  </a:lnTo>
                  <a:lnTo>
                    <a:pt x="1468120" y="1848612"/>
                  </a:lnTo>
                  <a:lnTo>
                    <a:pt x="293624" y="1848612"/>
                  </a:lnTo>
                  <a:lnTo>
                    <a:pt x="245993" y="1844769"/>
                  </a:lnTo>
                  <a:lnTo>
                    <a:pt x="200810" y="1833644"/>
                  </a:lnTo>
                  <a:lnTo>
                    <a:pt x="158680" y="1815841"/>
                  </a:lnTo>
                  <a:lnTo>
                    <a:pt x="120207" y="1791963"/>
                  </a:lnTo>
                  <a:lnTo>
                    <a:pt x="85994" y="1762617"/>
                  </a:lnTo>
                  <a:lnTo>
                    <a:pt x="56648" y="1728404"/>
                  </a:lnTo>
                  <a:lnTo>
                    <a:pt x="32770" y="1689931"/>
                  </a:lnTo>
                  <a:lnTo>
                    <a:pt x="14967" y="1647801"/>
                  </a:lnTo>
                  <a:lnTo>
                    <a:pt x="3842" y="1602618"/>
                  </a:lnTo>
                  <a:lnTo>
                    <a:pt x="0" y="1554988"/>
                  </a:lnTo>
                  <a:lnTo>
                    <a:pt x="0" y="293624"/>
                  </a:lnTo>
                  <a:close/>
                </a:path>
              </a:pathLst>
            </a:custGeom>
            <a:ln w="12700">
              <a:solidFill>
                <a:srgbClr val="FFFFFF"/>
              </a:solidFill>
            </a:ln>
          </p:spPr>
          <p:txBody>
            <a:bodyPr wrap="square" lIns="0" tIns="0" rIns="0" bIns="0" rtlCol="0"/>
            <a:lstStyle/>
            <a:p>
              <a:endParaRPr sz="1463"/>
            </a:p>
          </p:txBody>
        </p:sp>
      </p:grpSp>
      <p:sp>
        <p:nvSpPr>
          <p:cNvPr id="11" name="object 11"/>
          <p:cNvSpPr txBox="1"/>
          <p:nvPr/>
        </p:nvSpPr>
        <p:spPr>
          <a:xfrm>
            <a:off x="3195812" y="2951932"/>
            <a:ext cx="1040130" cy="1357512"/>
          </a:xfrm>
          <a:prstGeom prst="rect">
            <a:avLst/>
          </a:prstGeom>
        </p:spPr>
        <p:txBody>
          <a:bodyPr vert="horz" wrap="square" lIns="0" tIns="42823" rIns="0" bIns="0" rtlCol="0">
            <a:spAutoFit/>
          </a:bodyPr>
          <a:lstStyle/>
          <a:p>
            <a:pPr marL="3096" algn="ctr">
              <a:spcBef>
                <a:spcPts val="337"/>
              </a:spcBef>
            </a:pPr>
            <a:r>
              <a:rPr sz="1056" b="1" spc="-8" dirty="0">
                <a:solidFill>
                  <a:srgbClr val="FFFFFF"/>
                </a:solidFill>
                <a:latin typeface="Arial"/>
                <a:cs typeface="Arial"/>
              </a:rPr>
              <a:t>Friday</a:t>
            </a:r>
            <a:endParaRPr sz="1056" dirty="0">
              <a:latin typeface="Arial"/>
              <a:cs typeface="Arial"/>
            </a:endParaRPr>
          </a:p>
          <a:p>
            <a:pPr marL="4643" algn="ctr">
              <a:spcBef>
                <a:spcPts val="256"/>
              </a:spcBef>
            </a:pPr>
            <a:r>
              <a:rPr sz="1056" b="1" dirty="0">
                <a:solidFill>
                  <a:srgbClr val="FFFFFF"/>
                </a:solidFill>
                <a:latin typeface="Arial"/>
                <a:cs typeface="Arial"/>
              </a:rPr>
              <a:t>27</a:t>
            </a:r>
            <a:r>
              <a:rPr sz="1056" b="1" spc="-8" dirty="0">
                <a:solidFill>
                  <a:srgbClr val="FFFFFF"/>
                </a:solidFill>
                <a:latin typeface="Arial"/>
                <a:cs typeface="Arial"/>
              </a:rPr>
              <a:t> January</a:t>
            </a:r>
            <a:endParaRPr sz="1056" dirty="0">
              <a:latin typeface="Arial"/>
              <a:cs typeface="Arial"/>
            </a:endParaRPr>
          </a:p>
          <a:p>
            <a:pPr marL="38179" algn="ctr">
              <a:spcBef>
                <a:spcPts val="252"/>
              </a:spcBef>
            </a:pPr>
            <a:r>
              <a:rPr sz="1056" b="1" spc="-16" dirty="0">
                <a:solidFill>
                  <a:srgbClr val="FFFFFF"/>
                </a:solidFill>
                <a:latin typeface="Arial"/>
                <a:cs typeface="Arial"/>
              </a:rPr>
              <a:t>2100</a:t>
            </a:r>
            <a:endParaRPr sz="1056" dirty="0">
              <a:latin typeface="Arial"/>
              <a:cs typeface="Arial"/>
            </a:endParaRPr>
          </a:p>
          <a:p>
            <a:pPr marL="10319" marR="4128" algn="ctr">
              <a:lnSpc>
                <a:spcPct val="86300"/>
              </a:lnSpc>
              <a:spcBef>
                <a:spcPts val="418"/>
              </a:spcBef>
            </a:pPr>
            <a:r>
              <a:rPr sz="1056" dirty="0">
                <a:solidFill>
                  <a:srgbClr val="FFFFFF"/>
                </a:solidFill>
                <a:latin typeface="Arial"/>
                <a:cs typeface="Arial"/>
              </a:rPr>
              <a:t>Ground</a:t>
            </a:r>
            <a:r>
              <a:rPr sz="1056" spc="-33" dirty="0">
                <a:solidFill>
                  <a:srgbClr val="FFFFFF"/>
                </a:solidFill>
                <a:latin typeface="Arial"/>
                <a:cs typeface="Arial"/>
              </a:rPr>
              <a:t> </a:t>
            </a:r>
            <a:r>
              <a:rPr sz="1056" spc="-8" dirty="0">
                <a:solidFill>
                  <a:srgbClr val="FFFFFF"/>
                </a:solidFill>
                <a:latin typeface="Arial"/>
                <a:cs typeface="Arial"/>
              </a:rPr>
              <a:t>Flooding </a:t>
            </a:r>
            <a:r>
              <a:rPr sz="1056" dirty="0">
                <a:solidFill>
                  <a:srgbClr val="FFFFFF"/>
                </a:solidFill>
                <a:latin typeface="Arial"/>
                <a:cs typeface="Arial"/>
              </a:rPr>
              <a:t>Closed</a:t>
            </a:r>
            <a:r>
              <a:rPr sz="1056" spc="-33" dirty="0">
                <a:solidFill>
                  <a:srgbClr val="FFFFFF"/>
                </a:solidFill>
                <a:latin typeface="Arial"/>
                <a:cs typeface="Arial"/>
              </a:rPr>
              <a:t> </a:t>
            </a:r>
            <a:r>
              <a:rPr sz="1056" spc="-20" dirty="0">
                <a:solidFill>
                  <a:srgbClr val="FFFFFF"/>
                </a:solidFill>
                <a:latin typeface="Arial"/>
                <a:cs typeface="Arial"/>
              </a:rPr>
              <a:t>the </a:t>
            </a:r>
            <a:r>
              <a:rPr sz="1056" spc="-8" dirty="0">
                <a:solidFill>
                  <a:srgbClr val="FFFFFF"/>
                </a:solidFill>
                <a:latin typeface="Arial"/>
                <a:cs typeface="Arial"/>
              </a:rPr>
              <a:t>International </a:t>
            </a:r>
            <a:r>
              <a:rPr sz="1056" spc="-20" dirty="0">
                <a:solidFill>
                  <a:srgbClr val="FFFFFF"/>
                </a:solidFill>
                <a:latin typeface="Arial"/>
                <a:cs typeface="Arial"/>
              </a:rPr>
              <a:t>Terminal </a:t>
            </a:r>
            <a:r>
              <a:rPr sz="1056" spc="-8" dirty="0">
                <a:solidFill>
                  <a:srgbClr val="FFFFFF"/>
                </a:solidFill>
                <a:latin typeface="Arial"/>
                <a:cs typeface="Arial"/>
              </a:rPr>
              <a:t>Building (ITB)</a:t>
            </a:r>
            <a:endParaRPr sz="1056" dirty="0">
              <a:latin typeface="Arial"/>
              <a:cs typeface="Arial"/>
            </a:endParaRPr>
          </a:p>
        </p:txBody>
      </p:sp>
      <p:grpSp>
        <p:nvGrpSpPr>
          <p:cNvPr id="12" name="object 12"/>
          <p:cNvGrpSpPr/>
          <p:nvPr/>
        </p:nvGrpSpPr>
        <p:grpSpPr>
          <a:xfrm>
            <a:off x="4498452" y="2898823"/>
            <a:ext cx="1442045" cy="1512729"/>
            <a:chOff x="4129785" y="2776473"/>
            <a:chExt cx="1774825" cy="1861820"/>
          </a:xfrm>
        </p:grpSpPr>
        <p:sp>
          <p:nvSpPr>
            <p:cNvPr id="13" name="object 13"/>
            <p:cNvSpPr/>
            <p:nvPr/>
          </p:nvSpPr>
          <p:spPr>
            <a:xfrm>
              <a:off x="4136135" y="2782823"/>
              <a:ext cx="1762125" cy="1849120"/>
            </a:xfrm>
            <a:custGeom>
              <a:avLst/>
              <a:gdLst/>
              <a:ahLst/>
              <a:cxnLst/>
              <a:rect l="l" t="t" r="r" b="b"/>
              <a:pathLst>
                <a:path w="1762125" h="1849120">
                  <a:moveTo>
                    <a:pt x="1468119" y="0"/>
                  </a:moveTo>
                  <a:lnTo>
                    <a:pt x="293624" y="0"/>
                  </a:lnTo>
                  <a:lnTo>
                    <a:pt x="245993" y="3842"/>
                  </a:lnTo>
                  <a:lnTo>
                    <a:pt x="200810" y="14967"/>
                  </a:lnTo>
                  <a:lnTo>
                    <a:pt x="158680" y="32770"/>
                  </a:lnTo>
                  <a:lnTo>
                    <a:pt x="120207" y="56648"/>
                  </a:lnTo>
                  <a:lnTo>
                    <a:pt x="85994" y="85994"/>
                  </a:lnTo>
                  <a:lnTo>
                    <a:pt x="56648" y="120207"/>
                  </a:lnTo>
                  <a:lnTo>
                    <a:pt x="32770" y="158680"/>
                  </a:lnTo>
                  <a:lnTo>
                    <a:pt x="14967" y="200810"/>
                  </a:lnTo>
                  <a:lnTo>
                    <a:pt x="3842" y="245993"/>
                  </a:lnTo>
                  <a:lnTo>
                    <a:pt x="0" y="293624"/>
                  </a:lnTo>
                  <a:lnTo>
                    <a:pt x="0" y="1554988"/>
                  </a:lnTo>
                  <a:lnTo>
                    <a:pt x="3842" y="1602618"/>
                  </a:lnTo>
                  <a:lnTo>
                    <a:pt x="14967" y="1647801"/>
                  </a:lnTo>
                  <a:lnTo>
                    <a:pt x="32770" y="1689931"/>
                  </a:lnTo>
                  <a:lnTo>
                    <a:pt x="56648" y="1728404"/>
                  </a:lnTo>
                  <a:lnTo>
                    <a:pt x="85994" y="1762617"/>
                  </a:lnTo>
                  <a:lnTo>
                    <a:pt x="120207" y="1791963"/>
                  </a:lnTo>
                  <a:lnTo>
                    <a:pt x="158680" y="1815841"/>
                  </a:lnTo>
                  <a:lnTo>
                    <a:pt x="200810" y="1833644"/>
                  </a:lnTo>
                  <a:lnTo>
                    <a:pt x="245993" y="1844769"/>
                  </a:lnTo>
                  <a:lnTo>
                    <a:pt x="293624" y="1848612"/>
                  </a:lnTo>
                  <a:lnTo>
                    <a:pt x="1468119" y="1848612"/>
                  </a:lnTo>
                  <a:lnTo>
                    <a:pt x="1515750" y="1844769"/>
                  </a:lnTo>
                  <a:lnTo>
                    <a:pt x="1560933" y="1833644"/>
                  </a:lnTo>
                  <a:lnTo>
                    <a:pt x="1603063" y="1815841"/>
                  </a:lnTo>
                  <a:lnTo>
                    <a:pt x="1641536" y="1791963"/>
                  </a:lnTo>
                  <a:lnTo>
                    <a:pt x="1675749" y="1762617"/>
                  </a:lnTo>
                  <a:lnTo>
                    <a:pt x="1705095" y="1728404"/>
                  </a:lnTo>
                  <a:lnTo>
                    <a:pt x="1728973" y="1689931"/>
                  </a:lnTo>
                  <a:lnTo>
                    <a:pt x="1746776" y="1647801"/>
                  </a:lnTo>
                  <a:lnTo>
                    <a:pt x="1757901" y="1602618"/>
                  </a:lnTo>
                  <a:lnTo>
                    <a:pt x="1761743" y="1554988"/>
                  </a:lnTo>
                  <a:lnTo>
                    <a:pt x="1761743" y="293624"/>
                  </a:lnTo>
                  <a:lnTo>
                    <a:pt x="1757901" y="245993"/>
                  </a:lnTo>
                  <a:lnTo>
                    <a:pt x="1746776" y="200810"/>
                  </a:lnTo>
                  <a:lnTo>
                    <a:pt x="1728973" y="158680"/>
                  </a:lnTo>
                  <a:lnTo>
                    <a:pt x="1705095" y="120207"/>
                  </a:lnTo>
                  <a:lnTo>
                    <a:pt x="1675749" y="85994"/>
                  </a:lnTo>
                  <a:lnTo>
                    <a:pt x="1641536" y="56648"/>
                  </a:lnTo>
                  <a:lnTo>
                    <a:pt x="1603063" y="32770"/>
                  </a:lnTo>
                  <a:lnTo>
                    <a:pt x="1560933" y="14967"/>
                  </a:lnTo>
                  <a:lnTo>
                    <a:pt x="1515750" y="3842"/>
                  </a:lnTo>
                  <a:lnTo>
                    <a:pt x="1468119" y="0"/>
                  </a:lnTo>
                  <a:close/>
                </a:path>
              </a:pathLst>
            </a:custGeom>
            <a:solidFill>
              <a:srgbClr val="171C8F"/>
            </a:solidFill>
          </p:spPr>
          <p:txBody>
            <a:bodyPr wrap="square" lIns="0" tIns="0" rIns="0" bIns="0" rtlCol="0"/>
            <a:lstStyle/>
            <a:p>
              <a:endParaRPr sz="1463"/>
            </a:p>
          </p:txBody>
        </p:sp>
        <p:sp>
          <p:nvSpPr>
            <p:cNvPr id="14" name="object 14"/>
            <p:cNvSpPr/>
            <p:nvPr/>
          </p:nvSpPr>
          <p:spPr>
            <a:xfrm>
              <a:off x="4136135" y="2782823"/>
              <a:ext cx="1762125" cy="1849120"/>
            </a:xfrm>
            <a:custGeom>
              <a:avLst/>
              <a:gdLst/>
              <a:ahLst/>
              <a:cxnLst/>
              <a:rect l="l" t="t" r="r" b="b"/>
              <a:pathLst>
                <a:path w="1762125" h="1849120">
                  <a:moveTo>
                    <a:pt x="0" y="293624"/>
                  </a:moveTo>
                  <a:lnTo>
                    <a:pt x="3842" y="245993"/>
                  </a:lnTo>
                  <a:lnTo>
                    <a:pt x="14967" y="200810"/>
                  </a:lnTo>
                  <a:lnTo>
                    <a:pt x="32770" y="158680"/>
                  </a:lnTo>
                  <a:lnTo>
                    <a:pt x="56648" y="120207"/>
                  </a:lnTo>
                  <a:lnTo>
                    <a:pt x="85994" y="85994"/>
                  </a:lnTo>
                  <a:lnTo>
                    <a:pt x="120207" y="56648"/>
                  </a:lnTo>
                  <a:lnTo>
                    <a:pt x="158680" y="32770"/>
                  </a:lnTo>
                  <a:lnTo>
                    <a:pt x="200810" y="14967"/>
                  </a:lnTo>
                  <a:lnTo>
                    <a:pt x="245993" y="3842"/>
                  </a:lnTo>
                  <a:lnTo>
                    <a:pt x="293624" y="0"/>
                  </a:lnTo>
                  <a:lnTo>
                    <a:pt x="1468119" y="0"/>
                  </a:lnTo>
                  <a:lnTo>
                    <a:pt x="1515750" y="3842"/>
                  </a:lnTo>
                  <a:lnTo>
                    <a:pt x="1560933" y="14967"/>
                  </a:lnTo>
                  <a:lnTo>
                    <a:pt x="1603063" y="32770"/>
                  </a:lnTo>
                  <a:lnTo>
                    <a:pt x="1641536" y="56648"/>
                  </a:lnTo>
                  <a:lnTo>
                    <a:pt x="1675749" y="85994"/>
                  </a:lnTo>
                  <a:lnTo>
                    <a:pt x="1705095" y="120207"/>
                  </a:lnTo>
                  <a:lnTo>
                    <a:pt x="1728973" y="158680"/>
                  </a:lnTo>
                  <a:lnTo>
                    <a:pt x="1746776" y="200810"/>
                  </a:lnTo>
                  <a:lnTo>
                    <a:pt x="1757901" y="245993"/>
                  </a:lnTo>
                  <a:lnTo>
                    <a:pt x="1761743" y="293624"/>
                  </a:lnTo>
                  <a:lnTo>
                    <a:pt x="1761743" y="1554988"/>
                  </a:lnTo>
                  <a:lnTo>
                    <a:pt x="1757901" y="1602618"/>
                  </a:lnTo>
                  <a:lnTo>
                    <a:pt x="1746776" y="1647801"/>
                  </a:lnTo>
                  <a:lnTo>
                    <a:pt x="1728973" y="1689931"/>
                  </a:lnTo>
                  <a:lnTo>
                    <a:pt x="1705095" y="1728404"/>
                  </a:lnTo>
                  <a:lnTo>
                    <a:pt x="1675749" y="1762617"/>
                  </a:lnTo>
                  <a:lnTo>
                    <a:pt x="1641536" y="1791963"/>
                  </a:lnTo>
                  <a:lnTo>
                    <a:pt x="1603063" y="1815841"/>
                  </a:lnTo>
                  <a:lnTo>
                    <a:pt x="1560933" y="1833644"/>
                  </a:lnTo>
                  <a:lnTo>
                    <a:pt x="1515750" y="1844769"/>
                  </a:lnTo>
                  <a:lnTo>
                    <a:pt x="1468119" y="1848612"/>
                  </a:lnTo>
                  <a:lnTo>
                    <a:pt x="293624" y="1848612"/>
                  </a:lnTo>
                  <a:lnTo>
                    <a:pt x="245993" y="1844769"/>
                  </a:lnTo>
                  <a:lnTo>
                    <a:pt x="200810" y="1833644"/>
                  </a:lnTo>
                  <a:lnTo>
                    <a:pt x="158680" y="1815841"/>
                  </a:lnTo>
                  <a:lnTo>
                    <a:pt x="120207" y="1791963"/>
                  </a:lnTo>
                  <a:lnTo>
                    <a:pt x="85994" y="1762617"/>
                  </a:lnTo>
                  <a:lnTo>
                    <a:pt x="56648" y="1728404"/>
                  </a:lnTo>
                  <a:lnTo>
                    <a:pt x="32770" y="1689931"/>
                  </a:lnTo>
                  <a:lnTo>
                    <a:pt x="14967" y="1647801"/>
                  </a:lnTo>
                  <a:lnTo>
                    <a:pt x="3842" y="1602618"/>
                  </a:lnTo>
                  <a:lnTo>
                    <a:pt x="0" y="1554988"/>
                  </a:lnTo>
                  <a:lnTo>
                    <a:pt x="0" y="293624"/>
                  </a:lnTo>
                  <a:close/>
                </a:path>
              </a:pathLst>
            </a:custGeom>
            <a:ln w="12700">
              <a:solidFill>
                <a:srgbClr val="FFFFFF"/>
              </a:solidFill>
            </a:ln>
          </p:spPr>
          <p:txBody>
            <a:bodyPr wrap="square" lIns="0" tIns="0" rIns="0" bIns="0" rtlCol="0"/>
            <a:lstStyle/>
            <a:p>
              <a:endParaRPr sz="1463"/>
            </a:p>
          </p:txBody>
        </p:sp>
      </p:grpSp>
      <p:sp>
        <p:nvSpPr>
          <p:cNvPr id="15" name="object 15"/>
          <p:cNvSpPr txBox="1"/>
          <p:nvPr/>
        </p:nvSpPr>
        <p:spPr>
          <a:xfrm>
            <a:off x="4664686" y="2994910"/>
            <a:ext cx="1109266" cy="1076802"/>
          </a:xfrm>
          <a:prstGeom prst="rect">
            <a:avLst/>
          </a:prstGeom>
        </p:spPr>
        <p:txBody>
          <a:bodyPr vert="horz" wrap="square" lIns="0" tIns="10319" rIns="0" bIns="0" rtlCol="0">
            <a:spAutoFit/>
          </a:bodyPr>
          <a:lstStyle/>
          <a:p>
            <a:pPr marL="225465" marR="176966" indent="130016">
              <a:lnSpc>
                <a:spcPct val="120000"/>
              </a:lnSpc>
              <a:spcBef>
                <a:spcPts val="81"/>
              </a:spcBef>
            </a:pPr>
            <a:r>
              <a:rPr sz="1056" b="1" spc="-8" dirty="0">
                <a:solidFill>
                  <a:srgbClr val="FFFFFF"/>
                </a:solidFill>
                <a:latin typeface="Arial"/>
                <a:cs typeface="Arial"/>
              </a:rPr>
              <a:t>Friday</a:t>
            </a:r>
            <a:r>
              <a:rPr sz="1056" b="1" spc="406" dirty="0">
                <a:solidFill>
                  <a:srgbClr val="FFFFFF"/>
                </a:solidFill>
                <a:latin typeface="Arial"/>
                <a:cs typeface="Arial"/>
              </a:rPr>
              <a:t> </a:t>
            </a:r>
            <a:r>
              <a:rPr sz="1056" b="1" dirty="0">
                <a:solidFill>
                  <a:srgbClr val="FFFFFF"/>
                </a:solidFill>
                <a:latin typeface="Arial"/>
                <a:cs typeface="Arial"/>
              </a:rPr>
              <a:t>27</a:t>
            </a:r>
            <a:r>
              <a:rPr sz="1056" b="1" spc="-8" dirty="0">
                <a:solidFill>
                  <a:srgbClr val="FFFFFF"/>
                </a:solidFill>
                <a:latin typeface="Arial"/>
                <a:cs typeface="Arial"/>
              </a:rPr>
              <a:t> January</a:t>
            </a:r>
            <a:endParaRPr sz="1056" dirty="0">
              <a:latin typeface="Arial"/>
              <a:cs typeface="Arial"/>
            </a:endParaRPr>
          </a:p>
          <a:p>
            <a:pPr marL="38695" algn="ctr">
              <a:spcBef>
                <a:spcPts val="252"/>
              </a:spcBef>
            </a:pPr>
            <a:r>
              <a:rPr sz="1056" b="1" spc="-16" dirty="0">
                <a:solidFill>
                  <a:srgbClr val="FFFFFF"/>
                </a:solidFill>
                <a:latin typeface="Arial"/>
                <a:cs typeface="Arial"/>
              </a:rPr>
              <a:t>2108</a:t>
            </a:r>
            <a:endParaRPr sz="1056" dirty="0">
              <a:latin typeface="Arial"/>
              <a:cs typeface="Arial"/>
            </a:endParaRPr>
          </a:p>
          <a:p>
            <a:pPr marL="10319" marR="4128" algn="ctr">
              <a:lnSpc>
                <a:spcPct val="86500"/>
              </a:lnSpc>
              <a:spcBef>
                <a:spcPts val="414"/>
              </a:spcBef>
            </a:pPr>
            <a:r>
              <a:rPr sz="1056" dirty="0">
                <a:solidFill>
                  <a:srgbClr val="FFFFFF"/>
                </a:solidFill>
                <a:latin typeface="Arial"/>
                <a:cs typeface="Arial"/>
              </a:rPr>
              <a:t>Runway</a:t>
            </a:r>
            <a:r>
              <a:rPr sz="1056" spc="-28" dirty="0">
                <a:solidFill>
                  <a:srgbClr val="FFFFFF"/>
                </a:solidFill>
                <a:latin typeface="Arial"/>
                <a:cs typeface="Arial"/>
              </a:rPr>
              <a:t> </a:t>
            </a:r>
            <a:r>
              <a:rPr sz="1056" dirty="0">
                <a:solidFill>
                  <a:srgbClr val="FFFFFF"/>
                </a:solidFill>
                <a:latin typeface="Arial"/>
                <a:cs typeface="Arial"/>
              </a:rPr>
              <a:t>Closed</a:t>
            </a:r>
            <a:r>
              <a:rPr sz="1056" spc="-33" dirty="0">
                <a:solidFill>
                  <a:srgbClr val="FFFFFF"/>
                </a:solidFill>
                <a:latin typeface="Arial"/>
                <a:cs typeface="Arial"/>
              </a:rPr>
              <a:t> </a:t>
            </a:r>
            <a:r>
              <a:rPr sz="1056" spc="-20" dirty="0">
                <a:solidFill>
                  <a:srgbClr val="FFFFFF"/>
                </a:solidFill>
                <a:latin typeface="Arial"/>
                <a:cs typeface="Arial"/>
              </a:rPr>
              <a:t>to </a:t>
            </a:r>
            <a:r>
              <a:rPr sz="1056" dirty="0">
                <a:solidFill>
                  <a:srgbClr val="FFFFFF"/>
                </a:solidFill>
                <a:latin typeface="Arial"/>
                <a:cs typeface="Arial"/>
              </a:rPr>
              <a:t>Arrivals</a:t>
            </a:r>
            <a:r>
              <a:rPr sz="1056" spc="-24" dirty="0">
                <a:solidFill>
                  <a:srgbClr val="FFFFFF"/>
                </a:solidFill>
                <a:latin typeface="Arial"/>
                <a:cs typeface="Arial"/>
              </a:rPr>
              <a:t> </a:t>
            </a:r>
            <a:r>
              <a:rPr sz="1056" dirty="0">
                <a:solidFill>
                  <a:srgbClr val="FFFFFF"/>
                </a:solidFill>
                <a:latin typeface="Arial"/>
                <a:cs typeface="Arial"/>
              </a:rPr>
              <a:t>Due</a:t>
            </a:r>
            <a:r>
              <a:rPr sz="1056" spc="-33" dirty="0">
                <a:solidFill>
                  <a:srgbClr val="FFFFFF"/>
                </a:solidFill>
                <a:latin typeface="Arial"/>
                <a:cs typeface="Arial"/>
              </a:rPr>
              <a:t> </a:t>
            </a:r>
            <a:r>
              <a:rPr sz="1056" spc="-20" dirty="0">
                <a:solidFill>
                  <a:srgbClr val="FFFFFF"/>
                </a:solidFill>
                <a:latin typeface="Arial"/>
                <a:cs typeface="Arial"/>
              </a:rPr>
              <a:t>to Terminal </a:t>
            </a:r>
            <a:r>
              <a:rPr sz="1056" spc="-8" dirty="0">
                <a:solidFill>
                  <a:srgbClr val="FFFFFF"/>
                </a:solidFill>
                <a:latin typeface="Arial"/>
                <a:cs typeface="Arial"/>
              </a:rPr>
              <a:t>Flooding</a:t>
            </a:r>
            <a:endParaRPr sz="1056" dirty="0">
              <a:latin typeface="Arial"/>
              <a:cs typeface="Arial"/>
            </a:endParaRPr>
          </a:p>
        </p:txBody>
      </p:sp>
      <p:grpSp>
        <p:nvGrpSpPr>
          <p:cNvPr id="16" name="object 16"/>
          <p:cNvGrpSpPr/>
          <p:nvPr/>
        </p:nvGrpSpPr>
        <p:grpSpPr>
          <a:xfrm>
            <a:off x="6001687" y="2898823"/>
            <a:ext cx="1442045" cy="1512729"/>
            <a:chOff x="5979921" y="2776473"/>
            <a:chExt cx="1774825" cy="1861820"/>
          </a:xfrm>
        </p:grpSpPr>
        <p:sp>
          <p:nvSpPr>
            <p:cNvPr id="17" name="object 17"/>
            <p:cNvSpPr/>
            <p:nvPr/>
          </p:nvSpPr>
          <p:spPr>
            <a:xfrm>
              <a:off x="5986271" y="2782823"/>
              <a:ext cx="1762125" cy="1849120"/>
            </a:xfrm>
            <a:custGeom>
              <a:avLst/>
              <a:gdLst/>
              <a:ahLst/>
              <a:cxnLst/>
              <a:rect l="l" t="t" r="r" b="b"/>
              <a:pathLst>
                <a:path w="1762125" h="1849120">
                  <a:moveTo>
                    <a:pt x="1468120" y="0"/>
                  </a:moveTo>
                  <a:lnTo>
                    <a:pt x="293624" y="0"/>
                  </a:lnTo>
                  <a:lnTo>
                    <a:pt x="245993" y="3842"/>
                  </a:lnTo>
                  <a:lnTo>
                    <a:pt x="200810" y="14967"/>
                  </a:lnTo>
                  <a:lnTo>
                    <a:pt x="158680" y="32770"/>
                  </a:lnTo>
                  <a:lnTo>
                    <a:pt x="120207" y="56648"/>
                  </a:lnTo>
                  <a:lnTo>
                    <a:pt x="85994" y="85994"/>
                  </a:lnTo>
                  <a:lnTo>
                    <a:pt x="56648" y="120207"/>
                  </a:lnTo>
                  <a:lnTo>
                    <a:pt x="32770" y="158680"/>
                  </a:lnTo>
                  <a:lnTo>
                    <a:pt x="14967" y="200810"/>
                  </a:lnTo>
                  <a:lnTo>
                    <a:pt x="3842" y="245993"/>
                  </a:lnTo>
                  <a:lnTo>
                    <a:pt x="0" y="293624"/>
                  </a:lnTo>
                  <a:lnTo>
                    <a:pt x="0" y="1554988"/>
                  </a:lnTo>
                  <a:lnTo>
                    <a:pt x="3842" y="1602618"/>
                  </a:lnTo>
                  <a:lnTo>
                    <a:pt x="14967" y="1647801"/>
                  </a:lnTo>
                  <a:lnTo>
                    <a:pt x="32770" y="1689931"/>
                  </a:lnTo>
                  <a:lnTo>
                    <a:pt x="56648" y="1728404"/>
                  </a:lnTo>
                  <a:lnTo>
                    <a:pt x="85994" y="1762617"/>
                  </a:lnTo>
                  <a:lnTo>
                    <a:pt x="120207" y="1791963"/>
                  </a:lnTo>
                  <a:lnTo>
                    <a:pt x="158680" y="1815841"/>
                  </a:lnTo>
                  <a:lnTo>
                    <a:pt x="200810" y="1833644"/>
                  </a:lnTo>
                  <a:lnTo>
                    <a:pt x="245993" y="1844769"/>
                  </a:lnTo>
                  <a:lnTo>
                    <a:pt x="293624" y="1848612"/>
                  </a:lnTo>
                  <a:lnTo>
                    <a:pt x="1468120" y="1848612"/>
                  </a:lnTo>
                  <a:lnTo>
                    <a:pt x="1515750" y="1844769"/>
                  </a:lnTo>
                  <a:lnTo>
                    <a:pt x="1560933" y="1833644"/>
                  </a:lnTo>
                  <a:lnTo>
                    <a:pt x="1603063" y="1815841"/>
                  </a:lnTo>
                  <a:lnTo>
                    <a:pt x="1641536" y="1791963"/>
                  </a:lnTo>
                  <a:lnTo>
                    <a:pt x="1675749" y="1762617"/>
                  </a:lnTo>
                  <a:lnTo>
                    <a:pt x="1705095" y="1728404"/>
                  </a:lnTo>
                  <a:lnTo>
                    <a:pt x="1728973" y="1689931"/>
                  </a:lnTo>
                  <a:lnTo>
                    <a:pt x="1746776" y="1647801"/>
                  </a:lnTo>
                  <a:lnTo>
                    <a:pt x="1757901" y="1602618"/>
                  </a:lnTo>
                  <a:lnTo>
                    <a:pt x="1761744" y="1554988"/>
                  </a:lnTo>
                  <a:lnTo>
                    <a:pt x="1761744" y="293624"/>
                  </a:lnTo>
                  <a:lnTo>
                    <a:pt x="1757901" y="245993"/>
                  </a:lnTo>
                  <a:lnTo>
                    <a:pt x="1746776" y="200810"/>
                  </a:lnTo>
                  <a:lnTo>
                    <a:pt x="1728973" y="158680"/>
                  </a:lnTo>
                  <a:lnTo>
                    <a:pt x="1705095" y="120207"/>
                  </a:lnTo>
                  <a:lnTo>
                    <a:pt x="1675749" y="85994"/>
                  </a:lnTo>
                  <a:lnTo>
                    <a:pt x="1641536" y="56648"/>
                  </a:lnTo>
                  <a:lnTo>
                    <a:pt x="1603063" y="32770"/>
                  </a:lnTo>
                  <a:lnTo>
                    <a:pt x="1560933" y="14967"/>
                  </a:lnTo>
                  <a:lnTo>
                    <a:pt x="1515750" y="3842"/>
                  </a:lnTo>
                  <a:lnTo>
                    <a:pt x="1468120" y="0"/>
                  </a:lnTo>
                  <a:close/>
                </a:path>
              </a:pathLst>
            </a:custGeom>
            <a:solidFill>
              <a:srgbClr val="171C8F"/>
            </a:solidFill>
          </p:spPr>
          <p:txBody>
            <a:bodyPr wrap="square" lIns="0" tIns="0" rIns="0" bIns="0" rtlCol="0"/>
            <a:lstStyle/>
            <a:p>
              <a:endParaRPr sz="1463"/>
            </a:p>
          </p:txBody>
        </p:sp>
        <p:sp>
          <p:nvSpPr>
            <p:cNvPr id="18" name="object 18"/>
            <p:cNvSpPr/>
            <p:nvPr/>
          </p:nvSpPr>
          <p:spPr>
            <a:xfrm>
              <a:off x="5986271" y="2782823"/>
              <a:ext cx="1762125" cy="1849120"/>
            </a:xfrm>
            <a:custGeom>
              <a:avLst/>
              <a:gdLst/>
              <a:ahLst/>
              <a:cxnLst/>
              <a:rect l="l" t="t" r="r" b="b"/>
              <a:pathLst>
                <a:path w="1762125" h="1849120">
                  <a:moveTo>
                    <a:pt x="0" y="293624"/>
                  </a:moveTo>
                  <a:lnTo>
                    <a:pt x="3842" y="245993"/>
                  </a:lnTo>
                  <a:lnTo>
                    <a:pt x="14967" y="200810"/>
                  </a:lnTo>
                  <a:lnTo>
                    <a:pt x="32770" y="158680"/>
                  </a:lnTo>
                  <a:lnTo>
                    <a:pt x="56648" y="120207"/>
                  </a:lnTo>
                  <a:lnTo>
                    <a:pt x="85994" y="85994"/>
                  </a:lnTo>
                  <a:lnTo>
                    <a:pt x="120207" y="56648"/>
                  </a:lnTo>
                  <a:lnTo>
                    <a:pt x="158680" y="32770"/>
                  </a:lnTo>
                  <a:lnTo>
                    <a:pt x="200810" y="14967"/>
                  </a:lnTo>
                  <a:lnTo>
                    <a:pt x="245993" y="3842"/>
                  </a:lnTo>
                  <a:lnTo>
                    <a:pt x="293624" y="0"/>
                  </a:lnTo>
                  <a:lnTo>
                    <a:pt x="1468120" y="0"/>
                  </a:lnTo>
                  <a:lnTo>
                    <a:pt x="1515750" y="3842"/>
                  </a:lnTo>
                  <a:lnTo>
                    <a:pt x="1560933" y="14967"/>
                  </a:lnTo>
                  <a:lnTo>
                    <a:pt x="1603063" y="32770"/>
                  </a:lnTo>
                  <a:lnTo>
                    <a:pt x="1641536" y="56648"/>
                  </a:lnTo>
                  <a:lnTo>
                    <a:pt x="1675749" y="85994"/>
                  </a:lnTo>
                  <a:lnTo>
                    <a:pt x="1705095" y="120207"/>
                  </a:lnTo>
                  <a:lnTo>
                    <a:pt x="1728973" y="158680"/>
                  </a:lnTo>
                  <a:lnTo>
                    <a:pt x="1746776" y="200810"/>
                  </a:lnTo>
                  <a:lnTo>
                    <a:pt x="1757901" y="245993"/>
                  </a:lnTo>
                  <a:lnTo>
                    <a:pt x="1761744" y="293624"/>
                  </a:lnTo>
                  <a:lnTo>
                    <a:pt x="1761744" y="1554988"/>
                  </a:lnTo>
                  <a:lnTo>
                    <a:pt x="1757901" y="1602618"/>
                  </a:lnTo>
                  <a:lnTo>
                    <a:pt x="1746776" y="1647801"/>
                  </a:lnTo>
                  <a:lnTo>
                    <a:pt x="1728973" y="1689931"/>
                  </a:lnTo>
                  <a:lnTo>
                    <a:pt x="1705095" y="1728404"/>
                  </a:lnTo>
                  <a:lnTo>
                    <a:pt x="1675749" y="1762617"/>
                  </a:lnTo>
                  <a:lnTo>
                    <a:pt x="1641536" y="1791963"/>
                  </a:lnTo>
                  <a:lnTo>
                    <a:pt x="1603063" y="1815841"/>
                  </a:lnTo>
                  <a:lnTo>
                    <a:pt x="1560933" y="1833644"/>
                  </a:lnTo>
                  <a:lnTo>
                    <a:pt x="1515750" y="1844769"/>
                  </a:lnTo>
                  <a:lnTo>
                    <a:pt x="1468120" y="1848612"/>
                  </a:lnTo>
                  <a:lnTo>
                    <a:pt x="293624" y="1848612"/>
                  </a:lnTo>
                  <a:lnTo>
                    <a:pt x="245993" y="1844769"/>
                  </a:lnTo>
                  <a:lnTo>
                    <a:pt x="200810" y="1833644"/>
                  </a:lnTo>
                  <a:lnTo>
                    <a:pt x="158680" y="1815841"/>
                  </a:lnTo>
                  <a:lnTo>
                    <a:pt x="120207" y="1791963"/>
                  </a:lnTo>
                  <a:lnTo>
                    <a:pt x="85994" y="1762617"/>
                  </a:lnTo>
                  <a:lnTo>
                    <a:pt x="56648" y="1728404"/>
                  </a:lnTo>
                  <a:lnTo>
                    <a:pt x="32770" y="1689931"/>
                  </a:lnTo>
                  <a:lnTo>
                    <a:pt x="14967" y="1647801"/>
                  </a:lnTo>
                  <a:lnTo>
                    <a:pt x="3842" y="1602618"/>
                  </a:lnTo>
                  <a:lnTo>
                    <a:pt x="0" y="1554988"/>
                  </a:lnTo>
                  <a:lnTo>
                    <a:pt x="0" y="293624"/>
                  </a:lnTo>
                  <a:close/>
                </a:path>
              </a:pathLst>
            </a:custGeom>
            <a:ln w="12700">
              <a:solidFill>
                <a:srgbClr val="FFFFFF"/>
              </a:solidFill>
            </a:ln>
          </p:spPr>
          <p:txBody>
            <a:bodyPr wrap="square" lIns="0" tIns="0" rIns="0" bIns="0" rtlCol="0"/>
            <a:lstStyle/>
            <a:p>
              <a:endParaRPr sz="1463"/>
            </a:p>
          </p:txBody>
        </p:sp>
      </p:grpSp>
      <p:sp>
        <p:nvSpPr>
          <p:cNvPr id="19" name="object 19"/>
          <p:cNvSpPr txBox="1"/>
          <p:nvPr/>
        </p:nvSpPr>
        <p:spPr>
          <a:xfrm>
            <a:off x="6179272" y="3064253"/>
            <a:ext cx="1088628" cy="934775"/>
          </a:xfrm>
          <a:prstGeom prst="rect">
            <a:avLst/>
          </a:prstGeom>
        </p:spPr>
        <p:txBody>
          <a:bodyPr vert="horz" wrap="square" lIns="0" tIns="10319" rIns="0" bIns="0" rtlCol="0">
            <a:spAutoFit/>
          </a:bodyPr>
          <a:lstStyle/>
          <a:p>
            <a:pPr marL="214630" marR="167680" indent="-38695" algn="ctr">
              <a:lnSpc>
                <a:spcPct val="120000"/>
              </a:lnSpc>
              <a:spcBef>
                <a:spcPts val="81"/>
              </a:spcBef>
            </a:pPr>
            <a:r>
              <a:rPr sz="1056" b="1" spc="-8">
                <a:solidFill>
                  <a:srgbClr val="FFFFFF"/>
                </a:solidFill>
                <a:latin typeface="Arial"/>
                <a:cs typeface="Arial"/>
              </a:rPr>
              <a:t>Saturday</a:t>
            </a:r>
            <a:r>
              <a:rPr sz="1056" b="1" spc="406">
                <a:solidFill>
                  <a:srgbClr val="FFFFFF"/>
                </a:solidFill>
                <a:latin typeface="Arial"/>
                <a:cs typeface="Arial"/>
              </a:rPr>
              <a:t> </a:t>
            </a:r>
            <a:r>
              <a:rPr sz="1056" b="1">
                <a:solidFill>
                  <a:srgbClr val="FFFFFF"/>
                </a:solidFill>
                <a:latin typeface="Arial"/>
                <a:cs typeface="Arial"/>
              </a:rPr>
              <a:t>28</a:t>
            </a:r>
            <a:r>
              <a:rPr sz="1056" b="1" spc="-8">
                <a:solidFill>
                  <a:srgbClr val="FFFFFF"/>
                </a:solidFill>
                <a:latin typeface="Arial"/>
                <a:cs typeface="Arial"/>
              </a:rPr>
              <a:t> January</a:t>
            </a:r>
            <a:endParaRPr sz="1056">
              <a:latin typeface="Arial"/>
              <a:cs typeface="Arial"/>
            </a:endParaRPr>
          </a:p>
          <a:p>
            <a:pPr marL="36632" algn="ctr">
              <a:spcBef>
                <a:spcPts val="252"/>
              </a:spcBef>
            </a:pPr>
            <a:r>
              <a:rPr sz="1056" b="1" spc="-16">
                <a:solidFill>
                  <a:srgbClr val="FFFFFF"/>
                </a:solidFill>
                <a:latin typeface="Arial"/>
                <a:cs typeface="Arial"/>
              </a:rPr>
              <a:t>1025</a:t>
            </a:r>
            <a:endParaRPr sz="1056">
              <a:latin typeface="Arial"/>
              <a:cs typeface="Arial"/>
            </a:endParaRPr>
          </a:p>
          <a:p>
            <a:pPr marL="10319" marR="4128" algn="ctr">
              <a:lnSpc>
                <a:spcPts val="1105"/>
              </a:lnSpc>
              <a:spcBef>
                <a:spcPts val="418"/>
              </a:spcBef>
            </a:pPr>
            <a:r>
              <a:rPr sz="1056">
                <a:solidFill>
                  <a:srgbClr val="FFFFFF"/>
                </a:solidFill>
                <a:latin typeface="Arial"/>
                <a:cs typeface="Arial"/>
              </a:rPr>
              <a:t>DTB</a:t>
            </a:r>
            <a:r>
              <a:rPr sz="1056" spc="-41">
                <a:solidFill>
                  <a:srgbClr val="FFFFFF"/>
                </a:solidFill>
                <a:latin typeface="Arial"/>
                <a:cs typeface="Arial"/>
              </a:rPr>
              <a:t> </a:t>
            </a:r>
            <a:r>
              <a:rPr sz="1056">
                <a:solidFill>
                  <a:srgbClr val="FFFFFF"/>
                </a:solidFill>
                <a:latin typeface="Arial"/>
                <a:cs typeface="Arial"/>
              </a:rPr>
              <a:t>reopened</a:t>
            </a:r>
            <a:r>
              <a:rPr sz="1056" spc="-20">
                <a:solidFill>
                  <a:srgbClr val="FFFFFF"/>
                </a:solidFill>
                <a:latin typeface="Arial"/>
                <a:cs typeface="Arial"/>
              </a:rPr>
              <a:t> for </a:t>
            </a:r>
            <a:r>
              <a:rPr sz="1056" spc="-8">
                <a:solidFill>
                  <a:srgbClr val="FFFFFF"/>
                </a:solidFill>
                <a:latin typeface="Arial"/>
                <a:cs typeface="Arial"/>
              </a:rPr>
              <a:t>services</a:t>
            </a:r>
            <a:endParaRPr sz="1056">
              <a:latin typeface="Arial"/>
              <a:cs typeface="Arial"/>
            </a:endParaRPr>
          </a:p>
        </p:txBody>
      </p:sp>
      <p:grpSp>
        <p:nvGrpSpPr>
          <p:cNvPr id="20" name="object 20"/>
          <p:cNvGrpSpPr/>
          <p:nvPr/>
        </p:nvGrpSpPr>
        <p:grpSpPr>
          <a:xfrm>
            <a:off x="7504923" y="2898823"/>
            <a:ext cx="1443077" cy="1512729"/>
            <a:chOff x="7830057" y="2776473"/>
            <a:chExt cx="1776095" cy="1861820"/>
          </a:xfrm>
        </p:grpSpPr>
        <p:sp>
          <p:nvSpPr>
            <p:cNvPr id="21" name="object 21"/>
            <p:cNvSpPr/>
            <p:nvPr/>
          </p:nvSpPr>
          <p:spPr>
            <a:xfrm>
              <a:off x="7836407" y="2782823"/>
              <a:ext cx="1763395" cy="1849120"/>
            </a:xfrm>
            <a:custGeom>
              <a:avLst/>
              <a:gdLst/>
              <a:ahLst/>
              <a:cxnLst/>
              <a:rect l="l" t="t" r="r" b="b"/>
              <a:pathLst>
                <a:path w="1763395" h="1849120">
                  <a:moveTo>
                    <a:pt x="1469390" y="0"/>
                  </a:moveTo>
                  <a:lnTo>
                    <a:pt x="293877" y="0"/>
                  </a:lnTo>
                  <a:lnTo>
                    <a:pt x="246209" y="3846"/>
                  </a:lnTo>
                  <a:lnTo>
                    <a:pt x="200989" y="14981"/>
                  </a:lnTo>
                  <a:lnTo>
                    <a:pt x="158823" y="32801"/>
                  </a:lnTo>
                  <a:lnTo>
                    <a:pt x="120316" y="56700"/>
                  </a:lnTo>
                  <a:lnTo>
                    <a:pt x="86074" y="86074"/>
                  </a:lnTo>
                  <a:lnTo>
                    <a:pt x="56700" y="120316"/>
                  </a:lnTo>
                  <a:lnTo>
                    <a:pt x="32801" y="158823"/>
                  </a:lnTo>
                  <a:lnTo>
                    <a:pt x="14981" y="200989"/>
                  </a:lnTo>
                  <a:lnTo>
                    <a:pt x="3846" y="246209"/>
                  </a:lnTo>
                  <a:lnTo>
                    <a:pt x="0" y="293877"/>
                  </a:lnTo>
                  <a:lnTo>
                    <a:pt x="0" y="1554733"/>
                  </a:lnTo>
                  <a:lnTo>
                    <a:pt x="3846" y="1602402"/>
                  </a:lnTo>
                  <a:lnTo>
                    <a:pt x="14981" y="1647622"/>
                  </a:lnTo>
                  <a:lnTo>
                    <a:pt x="32801" y="1689788"/>
                  </a:lnTo>
                  <a:lnTo>
                    <a:pt x="56700" y="1728295"/>
                  </a:lnTo>
                  <a:lnTo>
                    <a:pt x="86074" y="1762537"/>
                  </a:lnTo>
                  <a:lnTo>
                    <a:pt x="120316" y="1791911"/>
                  </a:lnTo>
                  <a:lnTo>
                    <a:pt x="158823" y="1815810"/>
                  </a:lnTo>
                  <a:lnTo>
                    <a:pt x="200989" y="1833630"/>
                  </a:lnTo>
                  <a:lnTo>
                    <a:pt x="246209" y="1844765"/>
                  </a:lnTo>
                  <a:lnTo>
                    <a:pt x="293877" y="1848612"/>
                  </a:lnTo>
                  <a:lnTo>
                    <a:pt x="1469390" y="1848612"/>
                  </a:lnTo>
                  <a:lnTo>
                    <a:pt x="1517058" y="1844765"/>
                  </a:lnTo>
                  <a:lnTo>
                    <a:pt x="1562278" y="1833630"/>
                  </a:lnTo>
                  <a:lnTo>
                    <a:pt x="1604444" y="1815810"/>
                  </a:lnTo>
                  <a:lnTo>
                    <a:pt x="1642951" y="1791911"/>
                  </a:lnTo>
                  <a:lnTo>
                    <a:pt x="1677193" y="1762537"/>
                  </a:lnTo>
                  <a:lnTo>
                    <a:pt x="1706567" y="1728295"/>
                  </a:lnTo>
                  <a:lnTo>
                    <a:pt x="1730466" y="1689788"/>
                  </a:lnTo>
                  <a:lnTo>
                    <a:pt x="1748286" y="1647622"/>
                  </a:lnTo>
                  <a:lnTo>
                    <a:pt x="1759421" y="1602402"/>
                  </a:lnTo>
                  <a:lnTo>
                    <a:pt x="1763268" y="1554733"/>
                  </a:lnTo>
                  <a:lnTo>
                    <a:pt x="1763268" y="293877"/>
                  </a:lnTo>
                  <a:lnTo>
                    <a:pt x="1759421" y="246209"/>
                  </a:lnTo>
                  <a:lnTo>
                    <a:pt x="1748286" y="200989"/>
                  </a:lnTo>
                  <a:lnTo>
                    <a:pt x="1730466" y="158823"/>
                  </a:lnTo>
                  <a:lnTo>
                    <a:pt x="1706567" y="120316"/>
                  </a:lnTo>
                  <a:lnTo>
                    <a:pt x="1677193" y="86074"/>
                  </a:lnTo>
                  <a:lnTo>
                    <a:pt x="1642951" y="56700"/>
                  </a:lnTo>
                  <a:lnTo>
                    <a:pt x="1604444" y="32801"/>
                  </a:lnTo>
                  <a:lnTo>
                    <a:pt x="1562278" y="14981"/>
                  </a:lnTo>
                  <a:lnTo>
                    <a:pt x="1517058" y="3846"/>
                  </a:lnTo>
                  <a:lnTo>
                    <a:pt x="1469390" y="0"/>
                  </a:lnTo>
                  <a:close/>
                </a:path>
              </a:pathLst>
            </a:custGeom>
            <a:solidFill>
              <a:srgbClr val="171C8F"/>
            </a:solidFill>
          </p:spPr>
          <p:txBody>
            <a:bodyPr wrap="square" lIns="0" tIns="0" rIns="0" bIns="0" rtlCol="0"/>
            <a:lstStyle/>
            <a:p>
              <a:endParaRPr sz="1463"/>
            </a:p>
          </p:txBody>
        </p:sp>
        <p:sp>
          <p:nvSpPr>
            <p:cNvPr id="22" name="object 22"/>
            <p:cNvSpPr/>
            <p:nvPr/>
          </p:nvSpPr>
          <p:spPr>
            <a:xfrm>
              <a:off x="7836407" y="2782823"/>
              <a:ext cx="1763395" cy="1849120"/>
            </a:xfrm>
            <a:custGeom>
              <a:avLst/>
              <a:gdLst/>
              <a:ahLst/>
              <a:cxnLst/>
              <a:rect l="l" t="t" r="r" b="b"/>
              <a:pathLst>
                <a:path w="1763395" h="1849120">
                  <a:moveTo>
                    <a:pt x="0" y="293877"/>
                  </a:moveTo>
                  <a:lnTo>
                    <a:pt x="3846" y="246209"/>
                  </a:lnTo>
                  <a:lnTo>
                    <a:pt x="14981" y="200989"/>
                  </a:lnTo>
                  <a:lnTo>
                    <a:pt x="32801" y="158823"/>
                  </a:lnTo>
                  <a:lnTo>
                    <a:pt x="56700" y="120316"/>
                  </a:lnTo>
                  <a:lnTo>
                    <a:pt x="86074" y="86074"/>
                  </a:lnTo>
                  <a:lnTo>
                    <a:pt x="120316" y="56700"/>
                  </a:lnTo>
                  <a:lnTo>
                    <a:pt x="158823" y="32801"/>
                  </a:lnTo>
                  <a:lnTo>
                    <a:pt x="200989" y="14981"/>
                  </a:lnTo>
                  <a:lnTo>
                    <a:pt x="246209" y="3846"/>
                  </a:lnTo>
                  <a:lnTo>
                    <a:pt x="293877" y="0"/>
                  </a:lnTo>
                  <a:lnTo>
                    <a:pt x="1469390" y="0"/>
                  </a:lnTo>
                  <a:lnTo>
                    <a:pt x="1517058" y="3846"/>
                  </a:lnTo>
                  <a:lnTo>
                    <a:pt x="1562278" y="14981"/>
                  </a:lnTo>
                  <a:lnTo>
                    <a:pt x="1604444" y="32801"/>
                  </a:lnTo>
                  <a:lnTo>
                    <a:pt x="1642951" y="56700"/>
                  </a:lnTo>
                  <a:lnTo>
                    <a:pt x="1677193" y="86074"/>
                  </a:lnTo>
                  <a:lnTo>
                    <a:pt x="1706567" y="120316"/>
                  </a:lnTo>
                  <a:lnTo>
                    <a:pt x="1730466" y="158823"/>
                  </a:lnTo>
                  <a:lnTo>
                    <a:pt x="1748286" y="200989"/>
                  </a:lnTo>
                  <a:lnTo>
                    <a:pt x="1759421" y="246209"/>
                  </a:lnTo>
                  <a:lnTo>
                    <a:pt x="1763268" y="293877"/>
                  </a:lnTo>
                  <a:lnTo>
                    <a:pt x="1763268" y="1554733"/>
                  </a:lnTo>
                  <a:lnTo>
                    <a:pt x="1759421" y="1602402"/>
                  </a:lnTo>
                  <a:lnTo>
                    <a:pt x="1748286" y="1647622"/>
                  </a:lnTo>
                  <a:lnTo>
                    <a:pt x="1730466" y="1689788"/>
                  </a:lnTo>
                  <a:lnTo>
                    <a:pt x="1706567" y="1728295"/>
                  </a:lnTo>
                  <a:lnTo>
                    <a:pt x="1677193" y="1762537"/>
                  </a:lnTo>
                  <a:lnTo>
                    <a:pt x="1642951" y="1791911"/>
                  </a:lnTo>
                  <a:lnTo>
                    <a:pt x="1604444" y="1815810"/>
                  </a:lnTo>
                  <a:lnTo>
                    <a:pt x="1562278" y="1833630"/>
                  </a:lnTo>
                  <a:lnTo>
                    <a:pt x="1517058" y="1844765"/>
                  </a:lnTo>
                  <a:lnTo>
                    <a:pt x="1469390" y="1848612"/>
                  </a:lnTo>
                  <a:lnTo>
                    <a:pt x="293877" y="1848612"/>
                  </a:lnTo>
                  <a:lnTo>
                    <a:pt x="246209" y="1844765"/>
                  </a:lnTo>
                  <a:lnTo>
                    <a:pt x="200989" y="1833630"/>
                  </a:lnTo>
                  <a:lnTo>
                    <a:pt x="158823" y="1815810"/>
                  </a:lnTo>
                  <a:lnTo>
                    <a:pt x="120316" y="1791911"/>
                  </a:lnTo>
                  <a:lnTo>
                    <a:pt x="86074" y="1762537"/>
                  </a:lnTo>
                  <a:lnTo>
                    <a:pt x="56700" y="1728295"/>
                  </a:lnTo>
                  <a:lnTo>
                    <a:pt x="32801" y="1689788"/>
                  </a:lnTo>
                  <a:lnTo>
                    <a:pt x="14981" y="1647622"/>
                  </a:lnTo>
                  <a:lnTo>
                    <a:pt x="3846" y="1602402"/>
                  </a:lnTo>
                  <a:lnTo>
                    <a:pt x="0" y="1554733"/>
                  </a:lnTo>
                  <a:lnTo>
                    <a:pt x="0" y="293877"/>
                  </a:lnTo>
                  <a:close/>
                </a:path>
              </a:pathLst>
            </a:custGeom>
            <a:ln w="12700">
              <a:solidFill>
                <a:srgbClr val="FFFFFF"/>
              </a:solidFill>
            </a:ln>
          </p:spPr>
          <p:txBody>
            <a:bodyPr wrap="square" lIns="0" tIns="0" rIns="0" bIns="0" rtlCol="0"/>
            <a:lstStyle/>
            <a:p>
              <a:endParaRPr sz="1463"/>
            </a:p>
          </p:txBody>
        </p:sp>
      </p:grpSp>
      <p:sp>
        <p:nvSpPr>
          <p:cNvPr id="23" name="object 23"/>
          <p:cNvSpPr txBox="1"/>
          <p:nvPr/>
        </p:nvSpPr>
        <p:spPr>
          <a:xfrm>
            <a:off x="7780845" y="3064253"/>
            <a:ext cx="928688" cy="934775"/>
          </a:xfrm>
          <a:prstGeom prst="rect">
            <a:avLst/>
          </a:prstGeom>
        </p:spPr>
        <p:txBody>
          <a:bodyPr vert="horz" wrap="square" lIns="0" tIns="10319" rIns="0" bIns="0" rtlCol="0">
            <a:spAutoFit/>
          </a:bodyPr>
          <a:lstStyle/>
          <a:p>
            <a:pPr marL="116602" marR="106283" indent="88741">
              <a:lnSpc>
                <a:spcPct val="120000"/>
              </a:lnSpc>
              <a:spcBef>
                <a:spcPts val="81"/>
              </a:spcBef>
            </a:pPr>
            <a:r>
              <a:rPr sz="1056" b="1" spc="-8">
                <a:solidFill>
                  <a:srgbClr val="FFFFFF"/>
                </a:solidFill>
                <a:latin typeface="Arial"/>
                <a:cs typeface="Arial"/>
              </a:rPr>
              <a:t>Sunday </a:t>
            </a:r>
            <a:r>
              <a:rPr sz="1056" b="1">
                <a:solidFill>
                  <a:srgbClr val="FFFFFF"/>
                </a:solidFill>
                <a:latin typeface="Arial"/>
                <a:cs typeface="Arial"/>
              </a:rPr>
              <a:t>29</a:t>
            </a:r>
            <a:r>
              <a:rPr sz="1056" b="1" spc="-8">
                <a:solidFill>
                  <a:srgbClr val="FFFFFF"/>
                </a:solidFill>
                <a:latin typeface="Arial"/>
                <a:cs typeface="Arial"/>
              </a:rPr>
              <a:t> January</a:t>
            </a:r>
            <a:endParaRPr sz="1056">
              <a:latin typeface="Arial"/>
              <a:cs typeface="Arial"/>
            </a:endParaRPr>
          </a:p>
          <a:p>
            <a:pPr marL="315754">
              <a:spcBef>
                <a:spcPts val="252"/>
              </a:spcBef>
            </a:pPr>
            <a:r>
              <a:rPr sz="1056" b="1" spc="-16">
                <a:solidFill>
                  <a:srgbClr val="FFFFFF"/>
                </a:solidFill>
                <a:latin typeface="Arial"/>
                <a:cs typeface="Arial"/>
              </a:rPr>
              <a:t>0500</a:t>
            </a:r>
            <a:endParaRPr sz="1056">
              <a:latin typeface="Arial"/>
              <a:cs typeface="Arial"/>
            </a:endParaRPr>
          </a:p>
          <a:p>
            <a:pPr marL="59849" marR="4128" indent="-49530">
              <a:lnSpc>
                <a:spcPts val="1105"/>
              </a:lnSpc>
              <a:spcBef>
                <a:spcPts val="418"/>
              </a:spcBef>
            </a:pPr>
            <a:r>
              <a:rPr sz="1056">
                <a:solidFill>
                  <a:srgbClr val="FFFFFF"/>
                </a:solidFill>
                <a:latin typeface="Arial"/>
                <a:cs typeface="Arial"/>
              </a:rPr>
              <a:t>ITB</a:t>
            </a:r>
            <a:r>
              <a:rPr sz="1056" spc="-16">
                <a:solidFill>
                  <a:srgbClr val="FFFFFF"/>
                </a:solidFill>
                <a:latin typeface="Arial"/>
                <a:cs typeface="Arial"/>
              </a:rPr>
              <a:t> </a:t>
            </a:r>
            <a:r>
              <a:rPr sz="1056" spc="-8">
                <a:solidFill>
                  <a:srgbClr val="FFFFFF"/>
                </a:solidFill>
                <a:latin typeface="Arial"/>
                <a:cs typeface="Arial"/>
              </a:rPr>
              <a:t>Departures recommence</a:t>
            </a:r>
            <a:endParaRPr sz="1056">
              <a:latin typeface="Arial"/>
              <a:cs typeface="Arial"/>
            </a:endParaRPr>
          </a:p>
        </p:txBody>
      </p:sp>
      <p:grpSp>
        <p:nvGrpSpPr>
          <p:cNvPr id="24" name="object 24"/>
          <p:cNvGrpSpPr/>
          <p:nvPr/>
        </p:nvGrpSpPr>
        <p:grpSpPr>
          <a:xfrm>
            <a:off x="9008158" y="2898823"/>
            <a:ext cx="1443077" cy="1512729"/>
            <a:chOff x="9680193" y="2776473"/>
            <a:chExt cx="1776095" cy="1861820"/>
          </a:xfrm>
        </p:grpSpPr>
        <p:sp>
          <p:nvSpPr>
            <p:cNvPr id="25" name="object 25"/>
            <p:cNvSpPr/>
            <p:nvPr/>
          </p:nvSpPr>
          <p:spPr>
            <a:xfrm>
              <a:off x="9686543" y="2782823"/>
              <a:ext cx="1763395" cy="1849120"/>
            </a:xfrm>
            <a:custGeom>
              <a:avLst/>
              <a:gdLst/>
              <a:ahLst/>
              <a:cxnLst/>
              <a:rect l="l" t="t" r="r" b="b"/>
              <a:pathLst>
                <a:path w="1763395" h="1849120">
                  <a:moveTo>
                    <a:pt x="1469389" y="0"/>
                  </a:moveTo>
                  <a:lnTo>
                    <a:pt x="293877" y="0"/>
                  </a:lnTo>
                  <a:lnTo>
                    <a:pt x="246209" y="3846"/>
                  </a:lnTo>
                  <a:lnTo>
                    <a:pt x="200989" y="14981"/>
                  </a:lnTo>
                  <a:lnTo>
                    <a:pt x="158823" y="32801"/>
                  </a:lnTo>
                  <a:lnTo>
                    <a:pt x="120316" y="56700"/>
                  </a:lnTo>
                  <a:lnTo>
                    <a:pt x="86074" y="86074"/>
                  </a:lnTo>
                  <a:lnTo>
                    <a:pt x="56700" y="120316"/>
                  </a:lnTo>
                  <a:lnTo>
                    <a:pt x="32801" y="158823"/>
                  </a:lnTo>
                  <a:lnTo>
                    <a:pt x="14981" y="200989"/>
                  </a:lnTo>
                  <a:lnTo>
                    <a:pt x="3846" y="246209"/>
                  </a:lnTo>
                  <a:lnTo>
                    <a:pt x="0" y="293877"/>
                  </a:lnTo>
                  <a:lnTo>
                    <a:pt x="0" y="1554733"/>
                  </a:lnTo>
                  <a:lnTo>
                    <a:pt x="3846" y="1602402"/>
                  </a:lnTo>
                  <a:lnTo>
                    <a:pt x="14981" y="1647622"/>
                  </a:lnTo>
                  <a:lnTo>
                    <a:pt x="32801" y="1689788"/>
                  </a:lnTo>
                  <a:lnTo>
                    <a:pt x="56700" y="1728295"/>
                  </a:lnTo>
                  <a:lnTo>
                    <a:pt x="86074" y="1762537"/>
                  </a:lnTo>
                  <a:lnTo>
                    <a:pt x="120316" y="1791911"/>
                  </a:lnTo>
                  <a:lnTo>
                    <a:pt x="158823" y="1815810"/>
                  </a:lnTo>
                  <a:lnTo>
                    <a:pt x="200989" y="1833630"/>
                  </a:lnTo>
                  <a:lnTo>
                    <a:pt x="246209" y="1844765"/>
                  </a:lnTo>
                  <a:lnTo>
                    <a:pt x="293877" y="1848612"/>
                  </a:lnTo>
                  <a:lnTo>
                    <a:pt x="1469389" y="1848612"/>
                  </a:lnTo>
                  <a:lnTo>
                    <a:pt x="1517058" y="1844765"/>
                  </a:lnTo>
                  <a:lnTo>
                    <a:pt x="1562278" y="1833630"/>
                  </a:lnTo>
                  <a:lnTo>
                    <a:pt x="1604444" y="1815810"/>
                  </a:lnTo>
                  <a:lnTo>
                    <a:pt x="1642951" y="1791911"/>
                  </a:lnTo>
                  <a:lnTo>
                    <a:pt x="1677193" y="1762537"/>
                  </a:lnTo>
                  <a:lnTo>
                    <a:pt x="1706567" y="1728295"/>
                  </a:lnTo>
                  <a:lnTo>
                    <a:pt x="1730466" y="1689788"/>
                  </a:lnTo>
                  <a:lnTo>
                    <a:pt x="1748286" y="1647622"/>
                  </a:lnTo>
                  <a:lnTo>
                    <a:pt x="1759421" y="1602402"/>
                  </a:lnTo>
                  <a:lnTo>
                    <a:pt x="1763267" y="1554733"/>
                  </a:lnTo>
                  <a:lnTo>
                    <a:pt x="1763267" y="293877"/>
                  </a:lnTo>
                  <a:lnTo>
                    <a:pt x="1759421" y="246209"/>
                  </a:lnTo>
                  <a:lnTo>
                    <a:pt x="1748286" y="200989"/>
                  </a:lnTo>
                  <a:lnTo>
                    <a:pt x="1730466" y="158823"/>
                  </a:lnTo>
                  <a:lnTo>
                    <a:pt x="1706567" y="120316"/>
                  </a:lnTo>
                  <a:lnTo>
                    <a:pt x="1677193" y="86074"/>
                  </a:lnTo>
                  <a:lnTo>
                    <a:pt x="1642951" y="56700"/>
                  </a:lnTo>
                  <a:lnTo>
                    <a:pt x="1604444" y="32801"/>
                  </a:lnTo>
                  <a:lnTo>
                    <a:pt x="1562278" y="14981"/>
                  </a:lnTo>
                  <a:lnTo>
                    <a:pt x="1517058" y="3846"/>
                  </a:lnTo>
                  <a:lnTo>
                    <a:pt x="1469389" y="0"/>
                  </a:lnTo>
                  <a:close/>
                </a:path>
              </a:pathLst>
            </a:custGeom>
            <a:solidFill>
              <a:srgbClr val="171C8F"/>
            </a:solidFill>
          </p:spPr>
          <p:txBody>
            <a:bodyPr wrap="square" lIns="0" tIns="0" rIns="0" bIns="0" rtlCol="0"/>
            <a:lstStyle/>
            <a:p>
              <a:endParaRPr sz="1463"/>
            </a:p>
          </p:txBody>
        </p:sp>
        <p:sp>
          <p:nvSpPr>
            <p:cNvPr id="26" name="object 26"/>
            <p:cNvSpPr/>
            <p:nvPr/>
          </p:nvSpPr>
          <p:spPr>
            <a:xfrm>
              <a:off x="9686543" y="2782823"/>
              <a:ext cx="1763395" cy="1849120"/>
            </a:xfrm>
            <a:custGeom>
              <a:avLst/>
              <a:gdLst/>
              <a:ahLst/>
              <a:cxnLst/>
              <a:rect l="l" t="t" r="r" b="b"/>
              <a:pathLst>
                <a:path w="1763395" h="1849120">
                  <a:moveTo>
                    <a:pt x="0" y="293877"/>
                  </a:moveTo>
                  <a:lnTo>
                    <a:pt x="3846" y="246209"/>
                  </a:lnTo>
                  <a:lnTo>
                    <a:pt x="14981" y="200989"/>
                  </a:lnTo>
                  <a:lnTo>
                    <a:pt x="32801" y="158823"/>
                  </a:lnTo>
                  <a:lnTo>
                    <a:pt x="56700" y="120316"/>
                  </a:lnTo>
                  <a:lnTo>
                    <a:pt x="86074" y="86074"/>
                  </a:lnTo>
                  <a:lnTo>
                    <a:pt x="120316" y="56700"/>
                  </a:lnTo>
                  <a:lnTo>
                    <a:pt x="158823" y="32801"/>
                  </a:lnTo>
                  <a:lnTo>
                    <a:pt x="200989" y="14981"/>
                  </a:lnTo>
                  <a:lnTo>
                    <a:pt x="246209" y="3846"/>
                  </a:lnTo>
                  <a:lnTo>
                    <a:pt x="293877" y="0"/>
                  </a:lnTo>
                  <a:lnTo>
                    <a:pt x="1469389" y="0"/>
                  </a:lnTo>
                  <a:lnTo>
                    <a:pt x="1517058" y="3846"/>
                  </a:lnTo>
                  <a:lnTo>
                    <a:pt x="1562278" y="14981"/>
                  </a:lnTo>
                  <a:lnTo>
                    <a:pt x="1604444" y="32801"/>
                  </a:lnTo>
                  <a:lnTo>
                    <a:pt x="1642951" y="56700"/>
                  </a:lnTo>
                  <a:lnTo>
                    <a:pt x="1677193" y="86074"/>
                  </a:lnTo>
                  <a:lnTo>
                    <a:pt x="1706567" y="120316"/>
                  </a:lnTo>
                  <a:lnTo>
                    <a:pt x="1730466" y="158823"/>
                  </a:lnTo>
                  <a:lnTo>
                    <a:pt x="1748286" y="200989"/>
                  </a:lnTo>
                  <a:lnTo>
                    <a:pt x="1759421" y="246209"/>
                  </a:lnTo>
                  <a:lnTo>
                    <a:pt x="1763267" y="293877"/>
                  </a:lnTo>
                  <a:lnTo>
                    <a:pt x="1763267" y="1554733"/>
                  </a:lnTo>
                  <a:lnTo>
                    <a:pt x="1759421" y="1602402"/>
                  </a:lnTo>
                  <a:lnTo>
                    <a:pt x="1748286" y="1647622"/>
                  </a:lnTo>
                  <a:lnTo>
                    <a:pt x="1730466" y="1689788"/>
                  </a:lnTo>
                  <a:lnTo>
                    <a:pt x="1706567" y="1728295"/>
                  </a:lnTo>
                  <a:lnTo>
                    <a:pt x="1677193" y="1762537"/>
                  </a:lnTo>
                  <a:lnTo>
                    <a:pt x="1642951" y="1791911"/>
                  </a:lnTo>
                  <a:lnTo>
                    <a:pt x="1604444" y="1815810"/>
                  </a:lnTo>
                  <a:lnTo>
                    <a:pt x="1562278" y="1833630"/>
                  </a:lnTo>
                  <a:lnTo>
                    <a:pt x="1517058" y="1844765"/>
                  </a:lnTo>
                  <a:lnTo>
                    <a:pt x="1469389" y="1848612"/>
                  </a:lnTo>
                  <a:lnTo>
                    <a:pt x="293877" y="1848612"/>
                  </a:lnTo>
                  <a:lnTo>
                    <a:pt x="246209" y="1844765"/>
                  </a:lnTo>
                  <a:lnTo>
                    <a:pt x="200989" y="1833630"/>
                  </a:lnTo>
                  <a:lnTo>
                    <a:pt x="158823" y="1815810"/>
                  </a:lnTo>
                  <a:lnTo>
                    <a:pt x="120316" y="1791911"/>
                  </a:lnTo>
                  <a:lnTo>
                    <a:pt x="86074" y="1762537"/>
                  </a:lnTo>
                  <a:lnTo>
                    <a:pt x="56700" y="1728295"/>
                  </a:lnTo>
                  <a:lnTo>
                    <a:pt x="32801" y="1689788"/>
                  </a:lnTo>
                  <a:lnTo>
                    <a:pt x="14981" y="1647622"/>
                  </a:lnTo>
                  <a:lnTo>
                    <a:pt x="3846" y="1602402"/>
                  </a:lnTo>
                  <a:lnTo>
                    <a:pt x="0" y="1554733"/>
                  </a:lnTo>
                  <a:lnTo>
                    <a:pt x="0" y="293877"/>
                  </a:lnTo>
                  <a:close/>
                </a:path>
              </a:pathLst>
            </a:custGeom>
            <a:ln w="12700">
              <a:solidFill>
                <a:srgbClr val="FFFFFF"/>
              </a:solidFill>
            </a:ln>
          </p:spPr>
          <p:txBody>
            <a:bodyPr wrap="square" lIns="0" tIns="0" rIns="0" bIns="0" rtlCol="0"/>
            <a:lstStyle/>
            <a:p>
              <a:endParaRPr sz="1463"/>
            </a:p>
          </p:txBody>
        </p:sp>
      </p:grpSp>
      <p:sp>
        <p:nvSpPr>
          <p:cNvPr id="27" name="object 27"/>
          <p:cNvSpPr txBox="1"/>
          <p:nvPr/>
        </p:nvSpPr>
        <p:spPr>
          <a:xfrm>
            <a:off x="9333818" y="3064253"/>
            <a:ext cx="794028" cy="934775"/>
          </a:xfrm>
          <a:prstGeom prst="rect">
            <a:avLst/>
          </a:prstGeom>
        </p:spPr>
        <p:txBody>
          <a:bodyPr vert="horz" wrap="square" lIns="0" tIns="10319" rIns="0" bIns="0" rtlCol="0">
            <a:spAutoFit/>
          </a:bodyPr>
          <a:lstStyle/>
          <a:p>
            <a:pPr marL="67072" marR="20122" indent="88741">
              <a:lnSpc>
                <a:spcPct val="120000"/>
              </a:lnSpc>
              <a:spcBef>
                <a:spcPts val="81"/>
              </a:spcBef>
            </a:pPr>
            <a:r>
              <a:rPr sz="1056" b="1" spc="-8">
                <a:solidFill>
                  <a:srgbClr val="FFFFFF"/>
                </a:solidFill>
                <a:latin typeface="Arial"/>
                <a:cs typeface="Arial"/>
              </a:rPr>
              <a:t>Sunday </a:t>
            </a:r>
            <a:r>
              <a:rPr sz="1056" b="1">
                <a:solidFill>
                  <a:srgbClr val="FFFFFF"/>
                </a:solidFill>
                <a:latin typeface="Arial"/>
                <a:cs typeface="Arial"/>
              </a:rPr>
              <a:t>29</a:t>
            </a:r>
            <a:r>
              <a:rPr sz="1056" b="1" spc="-8">
                <a:solidFill>
                  <a:srgbClr val="FFFFFF"/>
                </a:solidFill>
                <a:latin typeface="Arial"/>
                <a:cs typeface="Arial"/>
              </a:rPr>
              <a:t> January</a:t>
            </a:r>
            <a:endParaRPr sz="1056">
              <a:latin typeface="Arial"/>
              <a:cs typeface="Arial"/>
            </a:endParaRPr>
          </a:p>
          <a:p>
            <a:pPr marL="266224">
              <a:spcBef>
                <a:spcPts val="252"/>
              </a:spcBef>
            </a:pPr>
            <a:r>
              <a:rPr sz="1056" b="1" spc="-16">
                <a:solidFill>
                  <a:srgbClr val="FFFFFF"/>
                </a:solidFill>
                <a:latin typeface="Arial"/>
                <a:cs typeface="Arial"/>
              </a:rPr>
              <a:t>0700</a:t>
            </a:r>
            <a:endParaRPr sz="1056">
              <a:latin typeface="Arial"/>
              <a:cs typeface="Arial"/>
            </a:endParaRPr>
          </a:p>
          <a:p>
            <a:pPr marL="10319" marR="4128" indent="62944">
              <a:lnSpc>
                <a:spcPts val="1105"/>
              </a:lnSpc>
              <a:spcBef>
                <a:spcPts val="418"/>
              </a:spcBef>
            </a:pPr>
            <a:r>
              <a:rPr sz="1056">
                <a:solidFill>
                  <a:srgbClr val="FFFFFF"/>
                </a:solidFill>
                <a:latin typeface="Arial"/>
                <a:cs typeface="Arial"/>
              </a:rPr>
              <a:t>ITB</a:t>
            </a:r>
            <a:r>
              <a:rPr sz="1056" spc="-73">
                <a:solidFill>
                  <a:srgbClr val="FFFFFF"/>
                </a:solidFill>
                <a:latin typeface="Arial"/>
                <a:cs typeface="Arial"/>
              </a:rPr>
              <a:t> </a:t>
            </a:r>
            <a:r>
              <a:rPr sz="1056" spc="-8">
                <a:solidFill>
                  <a:srgbClr val="FFFFFF"/>
                </a:solidFill>
                <a:latin typeface="Arial"/>
                <a:cs typeface="Arial"/>
              </a:rPr>
              <a:t>Arrivals recommence</a:t>
            </a:r>
            <a:endParaRPr sz="1056">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DEE66-BA44-31F8-EB0E-74E1D196F4A0}"/>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a:t>Temporary Closure of the Airport</a:t>
            </a:r>
          </a:p>
        </p:txBody>
      </p:sp>
      <p:sp>
        <p:nvSpPr>
          <p:cNvPr id="4" name="Content Placeholder 3">
            <a:extLst>
              <a:ext uri="{FF2B5EF4-FFF2-40B4-BE49-F238E27FC236}">
                <a16:creationId xmlns:a16="http://schemas.microsoft.com/office/drawing/2014/main" id="{49D399A9-E97E-D4AE-27AF-B190274BAA9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None/>
            </a:pPr>
            <a:r>
              <a:rPr lang="en-US" sz="1400" b="1" dirty="0"/>
              <a:t>Reason for Closure – Runway vs airport precinct vs Airways controlled aerodrome area</a:t>
            </a:r>
          </a:p>
          <a:p>
            <a:pPr marL="0" lvl="1" indent="0">
              <a:buNone/>
            </a:pPr>
            <a:r>
              <a:rPr lang="en-US" sz="1400" dirty="0"/>
              <a:t>While it was generally discussed as an airport closure, the legal nuance to a closure is more technical than that. AIAL is responsible for the safety of the runway, and the runway was closed for a period. AIAL then also closed the airport. </a:t>
            </a:r>
          </a:p>
          <a:p>
            <a:pPr marL="0" indent="0">
              <a:spcBef>
                <a:spcPts val="2500"/>
              </a:spcBef>
              <a:buNone/>
            </a:pPr>
            <a:r>
              <a:rPr lang="en-US" sz="1400" b="1" dirty="0"/>
              <a:t>Safety Precautions</a:t>
            </a:r>
          </a:p>
          <a:p>
            <a:pPr marL="0" lvl="1" indent="0">
              <a:buNone/>
            </a:pPr>
            <a:r>
              <a:rPr lang="en-US" sz="1400" dirty="0"/>
              <a:t>Closing the airport was a critical decision made to ensure the safety of everyone on the precinct.</a:t>
            </a:r>
          </a:p>
          <a:p>
            <a:pPr marL="0" indent="0">
              <a:spcBef>
                <a:spcPts val="2500"/>
              </a:spcBef>
              <a:buNone/>
            </a:pPr>
            <a:r>
              <a:rPr lang="en-US" sz="1400" b="1" dirty="0"/>
              <a:t>Impact on Operations</a:t>
            </a:r>
          </a:p>
          <a:p>
            <a:pPr marL="0" lvl="1" indent="0">
              <a:buNone/>
            </a:pPr>
            <a:r>
              <a:rPr lang="en-US" sz="1400" dirty="0"/>
              <a:t>The temporary closure significantly impacted flight operations and travel plans of thousands of people. </a:t>
            </a:r>
            <a:endParaRPr lang="en-NZ" sz="1400" dirty="0"/>
          </a:p>
        </p:txBody>
      </p:sp>
      <p:pic>
        <p:nvPicPr>
          <p:cNvPr id="5" name="Content Placeholder 4" descr="Color image of traffic photograph, one of modes of transportation, include air, rail, road or water. Photograph taken with Canon DSLR camera and shot in day light and edited in Photoshop sharpened and color correction made.">
            <a:extLst>
              <a:ext uri="{FF2B5EF4-FFF2-40B4-BE49-F238E27FC236}">
                <a16:creationId xmlns:a16="http://schemas.microsoft.com/office/drawing/2014/main" id="{D1ACD436-9627-43FC-93F8-90F29AF7EB6D}"/>
              </a:ext>
            </a:extLst>
          </p:cNvPr>
          <p:cNvPicPr>
            <a:picLocks noGrp="1" noChangeAspect="1"/>
          </p:cNvPicPr>
          <p:nvPr>
            <p:ph sz="half" idx="1"/>
          </p:nvPr>
        </p:nvPicPr>
        <p:blipFill>
          <a:blip r:embed="rId3"/>
          <a:srcRect l="14551" r="20965" b="-2"/>
          <a:stretch/>
        </p:blipFill>
        <p:spPr>
          <a:xfrm>
            <a:off x="7776429" y="914400"/>
            <a:ext cx="4414591" cy="5357106"/>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544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7AF6C453-AFFC-B42B-BC8B-8E51DFA98801}"/>
              </a:ext>
            </a:extLst>
          </p:cNvPr>
          <p:cNvSpPr>
            <a:spLocks noGrp="1"/>
          </p:cNvSpPr>
          <p:nvPr>
            <p:ph type="ctrTitle"/>
          </p:nvPr>
        </p:nvSpPr>
        <p:spPr>
          <a:xfrm>
            <a:off x="559219" y="1115844"/>
            <a:ext cx="7680960" cy="4631911"/>
          </a:xfrm>
        </p:spPr>
        <p:txBody>
          <a:bodyPr anchor="b">
            <a:normAutofit/>
          </a:bodyPr>
          <a:lstStyle/>
          <a:p>
            <a:r>
              <a:rPr lang="en-NZ" sz="6500" dirty="0"/>
              <a:t>Immediate Actions Taken in Response to the Crisis </a:t>
            </a:r>
            <a:br>
              <a:rPr lang="en-NZ" sz="6500" dirty="0"/>
            </a:br>
            <a:r>
              <a:rPr lang="en-US" sz="6000" dirty="0"/>
              <a:t>Friday – Sunday</a:t>
            </a:r>
            <a:endParaRPr lang="en-NZ" sz="6000" dirty="0"/>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044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75F9B-C4A3-4F58-6D62-4CF1EE38D048}"/>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dirty="0"/>
              <a:t>Emergency Response</a:t>
            </a:r>
          </a:p>
        </p:txBody>
      </p:sp>
      <p:pic>
        <p:nvPicPr>
          <p:cNvPr id="5" name="Content Placeholder 4" descr="People near an airplane">
            <a:extLst>
              <a:ext uri="{FF2B5EF4-FFF2-40B4-BE49-F238E27FC236}">
                <a16:creationId xmlns:a16="http://schemas.microsoft.com/office/drawing/2014/main" id="{B38E2054-8818-4E8C-BEFA-BBC104EF53A8}"/>
              </a:ext>
            </a:extLst>
          </p:cNvPr>
          <p:cNvPicPr>
            <a:picLocks noGrp="1" noChangeAspect="1"/>
          </p:cNvPicPr>
          <p:nvPr>
            <p:ph sz="half" idx="1"/>
          </p:nvPr>
        </p:nvPicPr>
        <p:blipFill>
          <a:blip r:embed="rId3"/>
          <a:srcRect l="29123" r="15811" b="2"/>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ABB1F42-FF73-DB09-C2CC-674E296028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Activation of Emergency Protocols</a:t>
            </a:r>
          </a:p>
          <a:p>
            <a:pPr marL="0" lvl="1" indent="0">
              <a:buNone/>
            </a:pPr>
            <a:r>
              <a:rPr lang="en-US" sz="1400" dirty="0"/>
              <a:t>Emergency response teams quickly activated protocols to protect airport staff and passengers during hazardous situations.</a:t>
            </a:r>
          </a:p>
          <a:p>
            <a:pPr marL="0" indent="0">
              <a:spcBef>
                <a:spcPts val="2500"/>
              </a:spcBef>
              <a:buNone/>
            </a:pPr>
            <a:r>
              <a:rPr lang="en-US" sz="1400" b="1" dirty="0"/>
              <a:t>Safety of Staff and Passengers</a:t>
            </a:r>
          </a:p>
          <a:p>
            <a:pPr marL="0" lvl="1" indent="0">
              <a:buNone/>
            </a:pPr>
            <a:r>
              <a:rPr lang="en-US" sz="1400" dirty="0"/>
              <a:t>Ensuring the safety of airport staff and passengers was the top priority during the emergency response efforts.</a:t>
            </a:r>
          </a:p>
        </p:txBody>
      </p:sp>
    </p:spTree>
    <p:extLst>
      <p:ext uri="{BB962C8B-B14F-4D97-AF65-F5344CB8AC3E}">
        <p14:creationId xmlns:p14="http://schemas.microsoft.com/office/powerpoint/2010/main" val="3134739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5E31-7533-A9F3-D7B3-202662794A75}"/>
              </a:ext>
            </a:extLst>
          </p:cNvPr>
          <p:cNvSpPr>
            <a:spLocks noGrp="1"/>
          </p:cNvSpPr>
          <p:nvPr>
            <p:ph type="title"/>
          </p:nvPr>
        </p:nvSpPr>
        <p:spPr>
          <a:xfrm>
            <a:off x="315614" y="1418598"/>
            <a:ext cx="10890929" cy="1097280"/>
          </a:xfrm>
        </p:spPr>
        <p:txBody>
          <a:bodyPr/>
          <a:lstStyle/>
          <a:p>
            <a:r>
              <a:rPr lang="en-NZ" dirty="0"/>
              <a:t>Immediate issues to deal with: </a:t>
            </a:r>
          </a:p>
        </p:txBody>
      </p:sp>
      <p:sp>
        <p:nvSpPr>
          <p:cNvPr id="3" name="Content Placeholder 2">
            <a:extLst>
              <a:ext uri="{FF2B5EF4-FFF2-40B4-BE49-F238E27FC236}">
                <a16:creationId xmlns:a16="http://schemas.microsoft.com/office/drawing/2014/main" id="{9A0CBE0C-B7C6-D64E-68A1-B1C02F21AB94}"/>
              </a:ext>
            </a:extLst>
          </p:cNvPr>
          <p:cNvSpPr>
            <a:spLocks noGrp="1"/>
          </p:cNvSpPr>
          <p:nvPr>
            <p:ph sz="half" idx="1"/>
          </p:nvPr>
        </p:nvSpPr>
        <p:spPr>
          <a:xfrm>
            <a:off x="640079" y="2633472"/>
            <a:ext cx="9703455" cy="3566160"/>
          </a:xfrm>
        </p:spPr>
        <p:txBody>
          <a:bodyPr/>
          <a:lstStyle/>
          <a:p>
            <a:r>
              <a:rPr lang="en-NZ" dirty="0"/>
              <a:t>Prevent harm to people: </a:t>
            </a:r>
          </a:p>
          <a:p>
            <a:pPr lvl="1"/>
            <a:r>
              <a:rPr lang="en-NZ" dirty="0"/>
              <a:t>Safety of people currently on the precinct </a:t>
            </a:r>
          </a:p>
          <a:p>
            <a:pPr lvl="1"/>
            <a:r>
              <a:rPr lang="en-NZ" dirty="0"/>
              <a:t>Stopping more people coming to the precinct </a:t>
            </a:r>
          </a:p>
          <a:p>
            <a:r>
              <a:rPr lang="en-NZ" dirty="0"/>
              <a:t>Minimise harm to property: </a:t>
            </a:r>
          </a:p>
          <a:p>
            <a:pPr lvl="1"/>
            <a:r>
              <a:rPr lang="en-NZ" dirty="0"/>
              <a:t>Safety of aircraft on route to the airport</a:t>
            </a:r>
          </a:p>
          <a:p>
            <a:pPr lvl="1"/>
            <a:r>
              <a:rPr lang="en-NZ" dirty="0"/>
              <a:t>Safety of equipment at the airport </a:t>
            </a:r>
          </a:p>
          <a:p>
            <a:r>
              <a:rPr lang="en-NZ" dirty="0"/>
              <a:t>Minimize financial impact to the business</a:t>
            </a:r>
          </a:p>
          <a:p>
            <a:pPr marL="0" indent="0">
              <a:buNone/>
            </a:pPr>
            <a:endParaRPr lang="en-NZ" dirty="0"/>
          </a:p>
          <a:p>
            <a:pPr marL="265176" lvl="1" indent="0">
              <a:buNone/>
            </a:pPr>
            <a:endParaRPr lang="en-NZ" dirty="0"/>
          </a:p>
        </p:txBody>
      </p:sp>
      <p:pic>
        <p:nvPicPr>
          <p:cNvPr id="5" name="Picture 4">
            <a:extLst>
              <a:ext uri="{FF2B5EF4-FFF2-40B4-BE49-F238E27FC236}">
                <a16:creationId xmlns:a16="http://schemas.microsoft.com/office/drawing/2014/main" id="{EDF151B0-54A2-BB47-4620-0020CB929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714" y="294968"/>
            <a:ext cx="4516694" cy="6022258"/>
          </a:xfrm>
          <a:prstGeom prst="rect">
            <a:avLst/>
          </a:prstGeom>
        </p:spPr>
      </p:pic>
    </p:spTree>
    <p:extLst>
      <p:ext uri="{BB962C8B-B14F-4D97-AF65-F5344CB8AC3E}">
        <p14:creationId xmlns:p14="http://schemas.microsoft.com/office/powerpoint/2010/main" val="2065992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1" name="Straight Connector 206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062" name="Rectangle 206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C15D6AA-9567-BEA4-B64D-8EE8F53CCC8A}"/>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a:t>Immediate issues to deal with: </a:t>
            </a:r>
          </a:p>
        </p:txBody>
      </p:sp>
      <p:sp>
        <p:nvSpPr>
          <p:cNvPr id="3" name="Content Placeholder 2">
            <a:extLst>
              <a:ext uri="{FF2B5EF4-FFF2-40B4-BE49-F238E27FC236}">
                <a16:creationId xmlns:a16="http://schemas.microsoft.com/office/drawing/2014/main" id="{DC69FE52-EC88-386B-9EB1-081A623AED22}"/>
              </a:ext>
            </a:extLst>
          </p:cNvPr>
          <p:cNvSpPr>
            <a:spLocks noGrp="1"/>
          </p:cNvSpPr>
          <p:nvPr>
            <p:ph sz="half" idx="1"/>
          </p:nvPr>
        </p:nvSpPr>
        <p:spPr>
          <a:xfrm>
            <a:off x="640080" y="2176036"/>
            <a:ext cx="6291472" cy="4123944"/>
          </a:xfrm>
        </p:spPr>
        <p:txBody>
          <a:bodyPr vert="horz" lIns="91440" tIns="45720" rIns="91440" bIns="45720" rtlCol="0">
            <a:normAutofit/>
          </a:bodyPr>
          <a:lstStyle/>
          <a:p>
            <a:r>
              <a:rPr lang="en-US"/>
              <a:t>External parties to contact: </a:t>
            </a:r>
          </a:p>
          <a:p>
            <a:pPr lvl="1"/>
            <a:r>
              <a:rPr lang="en-US"/>
              <a:t>Police</a:t>
            </a:r>
          </a:p>
          <a:p>
            <a:pPr lvl="1"/>
            <a:r>
              <a:rPr lang="en-US"/>
              <a:t>Government agencies – Crisis Management agencies </a:t>
            </a:r>
          </a:p>
          <a:p>
            <a:pPr lvl="1"/>
            <a:r>
              <a:rPr lang="en-US"/>
              <a:t>Insurance brokers </a:t>
            </a:r>
          </a:p>
          <a:p>
            <a:pPr lvl="1"/>
            <a:r>
              <a:rPr lang="en-US"/>
              <a:t>External legal counsel </a:t>
            </a:r>
          </a:p>
          <a:p>
            <a:pPr lvl="1"/>
            <a:r>
              <a:rPr lang="en-US"/>
              <a:t>Media </a:t>
            </a:r>
          </a:p>
          <a:p>
            <a:pPr lvl="1"/>
            <a:r>
              <a:rPr lang="en-US"/>
              <a:t>NZX / ASX</a:t>
            </a:r>
          </a:p>
          <a:p>
            <a:pPr lvl="1"/>
            <a:r>
              <a:rPr lang="en-US"/>
              <a:t>Key stakeholders – airlines and Government agencies at the airport </a:t>
            </a:r>
          </a:p>
        </p:txBody>
      </p:sp>
      <p:pic>
        <p:nvPicPr>
          <p:cNvPr id="2050" name="Picture 2">
            <a:extLst>
              <a:ext uri="{FF2B5EF4-FFF2-40B4-BE49-F238E27FC236}">
                <a16:creationId xmlns:a16="http://schemas.microsoft.com/office/drawing/2014/main" id="{23C96EE0-7F46-A093-FA2C-0E0C96F7F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10" b="2"/>
          <a:stretch/>
        </p:blipFill>
        <p:spPr bwMode="auto">
          <a:xfrm>
            <a:off x="7776429" y="914400"/>
            <a:ext cx="4414591" cy="5357106"/>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2">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64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E433-1F71-3752-A5A0-2A1D39D9B627}"/>
              </a:ext>
            </a:extLst>
          </p:cNvPr>
          <p:cNvSpPr>
            <a:spLocks noGrp="1"/>
          </p:cNvSpPr>
          <p:nvPr>
            <p:ph type="title"/>
          </p:nvPr>
        </p:nvSpPr>
        <p:spPr/>
        <p:txBody>
          <a:bodyPr>
            <a:normAutofit fontScale="90000"/>
          </a:bodyPr>
          <a:lstStyle/>
          <a:p>
            <a:r>
              <a:rPr lang="en-NZ" dirty="0" err="1"/>
              <a:t>Slido</a:t>
            </a:r>
            <a:r>
              <a:rPr lang="en-NZ" dirty="0"/>
              <a:t> question: What does the number 832 represent? </a:t>
            </a:r>
          </a:p>
        </p:txBody>
      </p:sp>
      <p:sp>
        <p:nvSpPr>
          <p:cNvPr id="3" name="Content Placeholder 2">
            <a:extLst>
              <a:ext uri="{FF2B5EF4-FFF2-40B4-BE49-F238E27FC236}">
                <a16:creationId xmlns:a16="http://schemas.microsoft.com/office/drawing/2014/main" id="{FFBAF40A-CD28-13E8-127E-9B3ECCBDF158}"/>
              </a:ext>
            </a:extLst>
          </p:cNvPr>
          <p:cNvSpPr>
            <a:spLocks noGrp="1"/>
          </p:cNvSpPr>
          <p:nvPr>
            <p:ph sz="half" idx="1"/>
          </p:nvPr>
        </p:nvSpPr>
        <p:spPr>
          <a:xfrm>
            <a:off x="640080" y="2633472"/>
            <a:ext cx="8513752" cy="3566160"/>
          </a:xfrm>
        </p:spPr>
        <p:txBody>
          <a:bodyPr/>
          <a:lstStyle/>
          <a:p>
            <a:r>
              <a:rPr lang="en-NZ" dirty="0"/>
              <a:t>A: How many flights were disrupted during the flood </a:t>
            </a:r>
          </a:p>
          <a:p>
            <a:r>
              <a:rPr lang="en-NZ" dirty="0"/>
              <a:t>B: How many meetings there have been on the flood</a:t>
            </a:r>
          </a:p>
          <a:p>
            <a:r>
              <a:rPr lang="en-NZ" dirty="0"/>
              <a:t>C: How many days since the Auckland flood</a:t>
            </a:r>
          </a:p>
        </p:txBody>
      </p:sp>
    </p:spTree>
    <p:extLst>
      <p:ext uri="{BB962C8B-B14F-4D97-AF65-F5344CB8AC3E}">
        <p14:creationId xmlns:p14="http://schemas.microsoft.com/office/powerpoint/2010/main" val="295733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65F7C-DECE-AF21-1DC3-730C116F4A75}"/>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2300" dirty="0"/>
              <a:t>Communication</a:t>
            </a:r>
          </a:p>
        </p:txBody>
      </p:sp>
      <p:sp>
        <p:nvSpPr>
          <p:cNvPr id="4" name="Content Placeholder 3">
            <a:extLst>
              <a:ext uri="{FF2B5EF4-FFF2-40B4-BE49-F238E27FC236}">
                <a16:creationId xmlns:a16="http://schemas.microsoft.com/office/drawing/2014/main" id="{29A78991-2CA9-EC94-12C3-6DDB779CFE3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1368056"/>
            <a:ext cx="4261104" cy="4575541"/>
          </a:xfrm>
        </p:spPr>
        <p:txBody>
          <a:bodyPr>
            <a:normAutofit fontScale="92500" lnSpcReduction="20000"/>
          </a:bodyPr>
          <a:lstStyle/>
          <a:p>
            <a:pPr marL="0" indent="0">
              <a:spcBef>
                <a:spcPts val="2500"/>
              </a:spcBef>
              <a:buNone/>
            </a:pPr>
            <a:r>
              <a:rPr lang="en-US" sz="1400" b="1" dirty="0"/>
              <a:t>External Crisis Communication Importance</a:t>
            </a:r>
          </a:p>
          <a:p>
            <a:pPr marL="0" lvl="1" indent="0">
              <a:buNone/>
            </a:pPr>
            <a:r>
              <a:rPr lang="en-US" sz="1400" dirty="0"/>
              <a:t>Effective communication during a crisis is crucial for maintaining trust and transparency with passengers and stakeholders.</a:t>
            </a:r>
          </a:p>
          <a:p>
            <a:pPr marL="0" indent="0">
              <a:spcBef>
                <a:spcPts val="2500"/>
              </a:spcBef>
              <a:buNone/>
            </a:pPr>
            <a:r>
              <a:rPr lang="en-US" sz="1400" b="1" dirty="0"/>
              <a:t>Regular Updates via several methods </a:t>
            </a:r>
          </a:p>
          <a:p>
            <a:pPr marL="0" lvl="1" indent="0">
              <a:buNone/>
            </a:pPr>
            <a:r>
              <a:rPr lang="en-US" sz="1400" dirty="0"/>
              <a:t>Airport management provided regular updates to keep passengers and stakeholders informed about the situation and recovery efforts.</a:t>
            </a:r>
          </a:p>
          <a:p>
            <a:pPr marL="0" lvl="1" indent="0">
              <a:buNone/>
            </a:pPr>
            <a:endParaRPr lang="en-US" sz="1400" dirty="0"/>
          </a:p>
          <a:p>
            <a:pPr marL="0" lvl="1" indent="0">
              <a:buNone/>
            </a:pPr>
            <a:r>
              <a:rPr lang="en-US" sz="1400" b="1" dirty="0"/>
              <a:t>Legal approval of messaging </a:t>
            </a:r>
          </a:p>
          <a:p>
            <a:pPr marL="0" lvl="1" indent="0">
              <a:buNone/>
            </a:pPr>
            <a:r>
              <a:rPr lang="en-US" sz="1400" dirty="0"/>
              <a:t>Ensure no liability is admitted until root cause known. Approve key messages and ask team not to deviate. Correct misleading or false statements in the media. </a:t>
            </a:r>
          </a:p>
          <a:p>
            <a:pPr marL="0" lvl="1" indent="0">
              <a:buNone/>
            </a:pPr>
            <a:endParaRPr lang="en-US" sz="1400" dirty="0"/>
          </a:p>
          <a:p>
            <a:pPr marL="0" lvl="1" indent="0">
              <a:buNone/>
            </a:pPr>
            <a:r>
              <a:rPr lang="en-US" sz="1400" b="1" dirty="0"/>
              <a:t>Internal communication </a:t>
            </a:r>
          </a:p>
          <a:p>
            <a:pPr marL="0" lvl="1" indent="0">
              <a:buNone/>
            </a:pPr>
            <a:r>
              <a:rPr lang="en-NZ" sz="1400" dirty="0"/>
              <a:t>How to communicate with your CMT and your legal team after hours – have personal phone numbers. </a:t>
            </a:r>
          </a:p>
          <a:p>
            <a:pPr marL="0" lvl="1" indent="0">
              <a:buNone/>
            </a:pPr>
            <a:endParaRPr lang="en-NZ" sz="1400" dirty="0"/>
          </a:p>
        </p:txBody>
      </p:sp>
      <p:pic>
        <p:nvPicPr>
          <p:cNvPr id="5" name="Content Placeholder 4" descr="Plane in red circle">
            <a:extLst>
              <a:ext uri="{FF2B5EF4-FFF2-40B4-BE49-F238E27FC236}">
                <a16:creationId xmlns:a16="http://schemas.microsoft.com/office/drawing/2014/main" id="{CAD052E8-16FA-4436-A1E1-3BFEDCB53E55}"/>
              </a:ext>
            </a:extLst>
          </p:cNvPr>
          <p:cNvPicPr>
            <a:picLocks noGrp="1" noChangeAspect="1"/>
          </p:cNvPicPr>
          <p:nvPr>
            <p:ph sz="half" idx="1"/>
          </p:nvPr>
        </p:nvPicPr>
        <p:blipFill>
          <a:blip r:embed="rId3"/>
          <a:srcRect l="7195" r="7542" b="1"/>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49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70869-2536-F71C-D42F-B21FFB0C3CE0}"/>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Coordination with Emergency Services</a:t>
            </a:r>
          </a:p>
        </p:txBody>
      </p:sp>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30F4560-CD41-D27E-C82A-A49AEB51B8E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lgn="l" rtl="0" eaLnBrk="1" latinLnBrk="0" hangingPunct="1">
              <a:lnSpc>
                <a:spcPct val="120000"/>
              </a:lnSpc>
              <a:spcBef>
                <a:spcPts val="500"/>
              </a:spcBef>
              <a:buNone/>
            </a:pPr>
            <a:r>
              <a:rPr lang="en-US" sz="1400" b="1" dirty="0">
                <a:solidFill>
                  <a:srgbClr val="000000"/>
                </a:solidFill>
                <a:effectLst/>
                <a:latin typeface="Grandview Display" panose="020B0502040204020203" pitchFamily="34" charset="0"/>
              </a:rPr>
              <a:t>Role of Emergency Services</a:t>
            </a:r>
            <a:endParaRPr lang="en-US" sz="1400" dirty="0">
              <a:solidFill>
                <a:srgbClr val="000000"/>
              </a:solidFill>
              <a:effectLst/>
              <a:latin typeface="Grandview Display" panose="020B0502040204020203" pitchFamily="34" charset="0"/>
            </a:endParaRPr>
          </a:p>
          <a:p>
            <a:pPr marL="0" indent="0" algn="l" rtl="0" eaLnBrk="1" latinLnBrk="0" hangingPunct="1">
              <a:lnSpc>
                <a:spcPct val="120000"/>
              </a:lnSpc>
              <a:spcBef>
                <a:spcPts val="500"/>
              </a:spcBef>
              <a:buNone/>
            </a:pPr>
            <a:r>
              <a:rPr lang="en-US" sz="1400" dirty="0">
                <a:solidFill>
                  <a:srgbClr val="000000"/>
                </a:solidFill>
                <a:effectLst/>
                <a:latin typeface="Grandview Display" panose="020B0502040204020203" pitchFamily="34" charset="0"/>
              </a:rPr>
              <a:t>Emergency services were crucial in the recovery process, assisting in various operations. AIAL has its own firefighting unit, placing us in a very lucky position. </a:t>
            </a:r>
          </a:p>
          <a:p>
            <a:pPr marL="0" indent="0" algn="l" rtl="0" eaLnBrk="1" latinLnBrk="0" hangingPunct="1">
              <a:lnSpc>
                <a:spcPct val="120000"/>
              </a:lnSpc>
              <a:spcBef>
                <a:spcPts val="500"/>
              </a:spcBef>
              <a:buNone/>
            </a:pPr>
            <a:r>
              <a:rPr lang="en-US" sz="1400" dirty="0">
                <a:solidFill>
                  <a:srgbClr val="000000"/>
                </a:solidFill>
                <a:latin typeface="Grandview Display" panose="020B0502040204020203" pitchFamily="34" charset="0"/>
              </a:rPr>
              <a:t>Our first responders we active in support of people and protection of assets. </a:t>
            </a:r>
            <a:endParaRPr lang="en-US" sz="1400" dirty="0">
              <a:solidFill>
                <a:srgbClr val="000000"/>
              </a:solidFill>
              <a:effectLst/>
              <a:latin typeface="Grandview Display" panose="020B0502040204020203" pitchFamily="34" charset="0"/>
            </a:endParaRPr>
          </a:p>
        </p:txBody>
      </p:sp>
      <p:pic>
        <p:nvPicPr>
          <p:cNvPr id="8" name="Content Placeholder 7">
            <a:extLst>
              <a:ext uri="{FF2B5EF4-FFF2-40B4-BE49-F238E27FC236}">
                <a16:creationId xmlns:a16="http://schemas.microsoft.com/office/drawing/2014/main" id="{F1ACC300-25B9-0AF9-B66A-23B2CEC1B7B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7584" y="1664428"/>
            <a:ext cx="4754033" cy="3565525"/>
          </a:xfrm>
        </p:spPr>
      </p:pic>
    </p:spTree>
    <p:extLst>
      <p:ext uri="{BB962C8B-B14F-4D97-AF65-F5344CB8AC3E}">
        <p14:creationId xmlns:p14="http://schemas.microsoft.com/office/powerpoint/2010/main" val="133210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4407-072C-5F42-7803-DDE5623164D4}"/>
              </a:ext>
            </a:extLst>
          </p:cNvPr>
          <p:cNvSpPr>
            <a:spLocks noGrp="1"/>
          </p:cNvSpPr>
          <p:nvPr>
            <p:ph type="title"/>
          </p:nvPr>
        </p:nvSpPr>
        <p:spPr/>
        <p:txBody>
          <a:bodyPr>
            <a:normAutofit fontScale="90000"/>
          </a:bodyPr>
          <a:lstStyle/>
          <a:p>
            <a:r>
              <a:rPr lang="en-NZ" dirty="0"/>
              <a:t>Immediate issues to deal with: 2000 people stranded at the airport </a:t>
            </a:r>
          </a:p>
        </p:txBody>
      </p:sp>
      <p:sp>
        <p:nvSpPr>
          <p:cNvPr id="4" name="Content Placeholder 3">
            <a:extLst>
              <a:ext uri="{FF2B5EF4-FFF2-40B4-BE49-F238E27FC236}">
                <a16:creationId xmlns:a16="http://schemas.microsoft.com/office/drawing/2014/main" id="{F8E9F75F-2DED-ABD6-C29C-B5DE7333C09E}"/>
              </a:ext>
            </a:extLst>
          </p:cNvPr>
          <p:cNvSpPr>
            <a:spLocks noGrp="1"/>
          </p:cNvSpPr>
          <p:nvPr>
            <p:ph sz="half" idx="2"/>
          </p:nvPr>
        </p:nvSpPr>
        <p:spPr>
          <a:xfrm>
            <a:off x="6613896" y="2329801"/>
            <a:ext cx="5212080" cy="3869387"/>
          </a:xfrm>
        </p:spPr>
        <p:txBody>
          <a:bodyPr>
            <a:normAutofit fontScale="92500" lnSpcReduction="10000"/>
          </a:bodyPr>
          <a:lstStyle/>
          <a:p>
            <a:r>
              <a:rPr lang="en-NZ" dirty="0"/>
              <a:t>Be prepared for: </a:t>
            </a:r>
          </a:p>
          <a:p>
            <a:pPr lvl="1"/>
            <a:r>
              <a:rPr lang="en-NZ" dirty="0"/>
              <a:t>Wellbeing of CMT staff – confrontational members of the public and fatigue </a:t>
            </a:r>
          </a:p>
          <a:p>
            <a:pPr lvl="1"/>
            <a:r>
              <a:rPr lang="en-NZ" dirty="0"/>
              <a:t>Have stockpiles of food / water / essentials (nappies) and regularly check them, have a map of where they are, and keys to access all doors manually to get to them if power is out. </a:t>
            </a:r>
          </a:p>
          <a:p>
            <a:pPr lvl="1"/>
            <a:r>
              <a:rPr lang="en-NZ" sz="1800" dirty="0">
                <a:cs typeface="Arial"/>
              </a:rPr>
              <a:t>Approximately 4,000 bottles of water provided to stranded passengers and staff. </a:t>
            </a:r>
            <a:endParaRPr lang="en-NZ" dirty="0"/>
          </a:p>
          <a:p>
            <a:pPr lvl="1"/>
            <a:r>
              <a:rPr lang="en-NZ" dirty="0"/>
              <a:t>Support for those with needs. </a:t>
            </a:r>
          </a:p>
        </p:txBody>
      </p:sp>
      <p:sp>
        <p:nvSpPr>
          <p:cNvPr id="5" name="Content Placeholder 3">
            <a:extLst>
              <a:ext uri="{FF2B5EF4-FFF2-40B4-BE49-F238E27FC236}">
                <a16:creationId xmlns:a16="http://schemas.microsoft.com/office/drawing/2014/main" id="{79B8F291-A663-FD6D-590A-6499A2CE468E}"/>
              </a:ext>
            </a:extLst>
          </p:cNvPr>
          <p:cNvSpPr>
            <a:spLocks noGrp="1"/>
          </p:cNvSpPr>
          <p:nvPr>
            <p:ph sz="half" idx="1"/>
          </p:nvPr>
        </p:nvSpPr>
        <p:spPr>
          <a:xfrm>
            <a:off x="639763" y="2633663"/>
            <a:ext cx="5211762" cy="3565525"/>
          </a:xfrm>
        </p:spPr>
        <p:txBody>
          <a:bodyPr>
            <a:normAutofit fontScale="92500" lnSpcReduction="10000"/>
          </a:bodyPr>
          <a:lstStyle/>
          <a:p>
            <a:pPr lvl="1"/>
            <a:r>
              <a:rPr lang="en-NZ" dirty="0"/>
              <a:t>Manual labour force </a:t>
            </a:r>
          </a:p>
          <a:p>
            <a:pPr lvl="1"/>
            <a:r>
              <a:rPr lang="en-NZ" dirty="0"/>
              <a:t>Sucker trucks </a:t>
            </a:r>
          </a:p>
          <a:p>
            <a:pPr lvl="1"/>
            <a:r>
              <a:rPr lang="en-NZ" dirty="0"/>
              <a:t>Sand bags </a:t>
            </a:r>
          </a:p>
          <a:p>
            <a:pPr lvl="1"/>
            <a:r>
              <a:rPr lang="en-NZ" dirty="0"/>
              <a:t>Contractors  </a:t>
            </a:r>
          </a:p>
          <a:p>
            <a:pPr lvl="1"/>
            <a:r>
              <a:rPr lang="en-NZ" dirty="0"/>
              <a:t>Food and beverage </a:t>
            </a:r>
          </a:p>
          <a:p>
            <a:pPr lvl="1"/>
            <a:r>
              <a:rPr lang="en-NZ" dirty="0"/>
              <a:t>Blankets </a:t>
            </a:r>
          </a:p>
          <a:p>
            <a:pPr lvl="1"/>
            <a:r>
              <a:rPr lang="en-NZ" dirty="0"/>
              <a:t>Hotel (Elton John concert)</a:t>
            </a:r>
          </a:p>
          <a:p>
            <a:pPr lvl="1"/>
            <a:r>
              <a:rPr lang="en-NZ" dirty="0"/>
              <a:t>Marae accommodation </a:t>
            </a:r>
          </a:p>
          <a:p>
            <a:pPr lvl="1"/>
            <a:r>
              <a:rPr lang="en-NZ" dirty="0"/>
              <a:t>Buses </a:t>
            </a:r>
          </a:p>
          <a:p>
            <a:pPr lvl="1"/>
            <a:r>
              <a:rPr lang="en-NZ" dirty="0"/>
              <a:t>Language translators </a:t>
            </a:r>
          </a:p>
        </p:txBody>
      </p:sp>
      <p:pic>
        <p:nvPicPr>
          <p:cNvPr id="6" name="Picture 5">
            <a:extLst>
              <a:ext uri="{FF2B5EF4-FFF2-40B4-BE49-F238E27FC236}">
                <a16:creationId xmlns:a16="http://schemas.microsoft.com/office/drawing/2014/main" id="{315AC04B-5F15-6F28-2903-947FD8BE0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972" y="2243086"/>
            <a:ext cx="2731102" cy="3641469"/>
          </a:xfrm>
          <a:prstGeom prst="rect">
            <a:avLst/>
          </a:prstGeom>
        </p:spPr>
      </p:pic>
    </p:spTree>
    <p:extLst>
      <p:ext uri="{BB962C8B-B14F-4D97-AF65-F5344CB8AC3E}">
        <p14:creationId xmlns:p14="http://schemas.microsoft.com/office/powerpoint/2010/main" val="131947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6F57-0FF0-D408-1688-BD4034919DF7}"/>
              </a:ext>
            </a:extLst>
          </p:cNvPr>
          <p:cNvSpPr>
            <a:spLocks noGrp="1"/>
          </p:cNvSpPr>
          <p:nvPr>
            <p:ph type="title"/>
          </p:nvPr>
        </p:nvSpPr>
        <p:spPr/>
        <p:txBody>
          <a:bodyPr>
            <a:normAutofit/>
          </a:bodyPr>
          <a:lstStyle/>
          <a:p>
            <a:r>
              <a:rPr lang="en-NZ" dirty="0"/>
              <a:t>Key Learnings from immediate time period </a:t>
            </a:r>
          </a:p>
        </p:txBody>
      </p:sp>
      <p:sp>
        <p:nvSpPr>
          <p:cNvPr id="3" name="Content Placeholder 2">
            <a:extLst>
              <a:ext uri="{FF2B5EF4-FFF2-40B4-BE49-F238E27FC236}">
                <a16:creationId xmlns:a16="http://schemas.microsoft.com/office/drawing/2014/main" id="{39BEF867-0997-6BB4-AD8A-2F257FC7A810}"/>
              </a:ext>
            </a:extLst>
          </p:cNvPr>
          <p:cNvSpPr>
            <a:spLocks noGrp="1"/>
          </p:cNvSpPr>
          <p:nvPr>
            <p:ph sz="half" idx="1"/>
          </p:nvPr>
        </p:nvSpPr>
        <p:spPr>
          <a:xfrm>
            <a:off x="640080" y="2212258"/>
            <a:ext cx="5212080" cy="3987374"/>
          </a:xfrm>
        </p:spPr>
        <p:txBody>
          <a:bodyPr>
            <a:normAutofit fontScale="70000" lnSpcReduction="20000"/>
          </a:bodyPr>
          <a:lstStyle/>
          <a:p>
            <a:r>
              <a:rPr lang="en-NZ" dirty="0"/>
              <a:t>All hands on deck – not just employees </a:t>
            </a:r>
          </a:p>
          <a:p>
            <a:r>
              <a:rPr lang="en-NZ" dirty="0"/>
              <a:t>Strong CMT </a:t>
            </a:r>
          </a:p>
          <a:p>
            <a:r>
              <a:rPr lang="en-NZ" dirty="0"/>
              <a:t>Admin staff key for organisation </a:t>
            </a:r>
          </a:p>
          <a:p>
            <a:pPr lvl="1"/>
            <a:r>
              <a:rPr lang="en-NZ" dirty="0"/>
              <a:t>Teams sites for storage of information </a:t>
            </a:r>
          </a:p>
          <a:p>
            <a:pPr lvl="1"/>
            <a:r>
              <a:rPr lang="en-NZ" dirty="0"/>
              <a:t>Tracking of costs </a:t>
            </a:r>
          </a:p>
          <a:p>
            <a:pPr lvl="1"/>
            <a:r>
              <a:rPr lang="en-NZ" dirty="0"/>
              <a:t>Tracking of staff time </a:t>
            </a:r>
          </a:p>
          <a:p>
            <a:pPr lvl="1"/>
            <a:r>
              <a:rPr lang="en-NZ" dirty="0"/>
              <a:t>Tracking of purpose of expenditure </a:t>
            </a:r>
          </a:p>
          <a:p>
            <a:r>
              <a:rPr lang="en-NZ" dirty="0"/>
              <a:t>Data capture: Immediately begin recording steps taken to minimise further damage and purpose of actions </a:t>
            </a:r>
          </a:p>
          <a:p>
            <a:r>
              <a:rPr lang="en-NZ" dirty="0"/>
              <a:t>Communication: Immediately begin communicating with insurers on steps taken. You do not need pre-approval in this phase, however start a good practice of communication. </a:t>
            </a:r>
          </a:p>
        </p:txBody>
      </p:sp>
      <p:sp>
        <p:nvSpPr>
          <p:cNvPr id="4" name="Content Placeholder 3">
            <a:extLst>
              <a:ext uri="{FF2B5EF4-FFF2-40B4-BE49-F238E27FC236}">
                <a16:creationId xmlns:a16="http://schemas.microsoft.com/office/drawing/2014/main" id="{86EA2C2E-9B4A-6821-78CD-8772E3E542A9}"/>
              </a:ext>
            </a:extLst>
          </p:cNvPr>
          <p:cNvSpPr>
            <a:spLocks noGrp="1"/>
          </p:cNvSpPr>
          <p:nvPr>
            <p:ph sz="half" idx="2"/>
          </p:nvPr>
        </p:nvSpPr>
        <p:spPr>
          <a:xfrm>
            <a:off x="6318928" y="2212258"/>
            <a:ext cx="5212080" cy="3987374"/>
          </a:xfrm>
        </p:spPr>
        <p:txBody>
          <a:bodyPr>
            <a:normAutofit fontScale="70000" lnSpcReduction="20000"/>
          </a:bodyPr>
          <a:lstStyle/>
          <a:p>
            <a:r>
              <a:rPr lang="en-NZ" dirty="0"/>
              <a:t>Make decisions on damage mitigation steps / tools quickly – (sucker trucks). If it is an incident that impacts more than your company, demand will be high for the same types of goods / equipment / services </a:t>
            </a:r>
          </a:p>
          <a:p>
            <a:r>
              <a:rPr lang="en-NZ" dirty="0"/>
              <a:t>PCBU obligations and joint PCBU obligations start to come into the mix </a:t>
            </a:r>
          </a:p>
        </p:txBody>
      </p:sp>
      <p:pic>
        <p:nvPicPr>
          <p:cNvPr id="6" name="Picture 5">
            <a:extLst>
              <a:ext uri="{FF2B5EF4-FFF2-40B4-BE49-F238E27FC236}">
                <a16:creationId xmlns:a16="http://schemas.microsoft.com/office/drawing/2014/main" id="{045ECE8F-8E6E-36B2-3654-F69BA86A6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832" y="3667431"/>
            <a:ext cx="4109884" cy="3082413"/>
          </a:xfrm>
          <a:prstGeom prst="rect">
            <a:avLst/>
          </a:prstGeom>
        </p:spPr>
      </p:pic>
    </p:spTree>
    <p:extLst>
      <p:ext uri="{BB962C8B-B14F-4D97-AF65-F5344CB8AC3E}">
        <p14:creationId xmlns:p14="http://schemas.microsoft.com/office/powerpoint/2010/main" val="228278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93A01-AC7B-BF63-A7FB-3EE31377D041}"/>
              </a:ext>
            </a:extLst>
          </p:cNvPr>
          <p:cNvSpPr>
            <a:spLocks noGrp="1"/>
          </p:cNvSpPr>
          <p:nvPr>
            <p:ph type="title"/>
          </p:nvPr>
        </p:nvSpPr>
        <p:spPr>
          <a:xfrm>
            <a:off x="5496821" y="1371600"/>
            <a:ext cx="6034187" cy="1097280"/>
          </a:xfrm>
        </p:spPr>
        <p:txBody>
          <a:bodyPr vert="horz" lIns="91440" tIns="45720" rIns="91440" bIns="45720" rtlCol="0" anchor="t">
            <a:normAutofit/>
          </a:bodyPr>
          <a:lstStyle/>
          <a:p>
            <a:pPr>
              <a:lnSpc>
                <a:spcPct val="90000"/>
              </a:lnSpc>
            </a:pPr>
            <a:r>
              <a:rPr lang="en-US" sz="3400"/>
              <a:t>Outcome of immediate response:  </a:t>
            </a:r>
          </a:p>
        </p:txBody>
      </p:sp>
      <p:pic>
        <p:nvPicPr>
          <p:cNvPr id="6" name="Content Placeholder 5">
            <a:extLst>
              <a:ext uri="{FF2B5EF4-FFF2-40B4-BE49-F238E27FC236}">
                <a16:creationId xmlns:a16="http://schemas.microsoft.com/office/drawing/2014/main" id="{07BD2EB3-F564-93B4-C286-490A9F3BD1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5922" r="20952"/>
          <a:stretch/>
        </p:blipFill>
        <p:spPr>
          <a:xfrm>
            <a:off x="20" y="10"/>
            <a:ext cx="4857871" cy="6857990"/>
          </a:xfrm>
          <a:prstGeom prst="rect">
            <a:avLst/>
          </a:prstGeom>
        </p:spPr>
      </p:pic>
      <p:cxnSp>
        <p:nvCxnSpPr>
          <p:cNvPr id="15" name="Straight Connector 14">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685161-BEDB-5DF0-6363-3E1518A61DBE}"/>
              </a:ext>
            </a:extLst>
          </p:cNvPr>
          <p:cNvSpPr>
            <a:spLocks noGrp="1"/>
          </p:cNvSpPr>
          <p:nvPr>
            <p:ph sz="half" idx="1"/>
          </p:nvPr>
        </p:nvSpPr>
        <p:spPr>
          <a:xfrm>
            <a:off x="5496821" y="2633236"/>
            <a:ext cx="6034187" cy="3664687"/>
          </a:xfrm>
        </p:spPr>
        <p:txBody>
          <a:bodyPr vert="horz" lIns="91440" tIns="45720" rIns="91440" bIns="45720" rtlCol="0">
            <a:normAutofit/>
          </a:bodyPr>
          <a:lstStyle/>
          <a:p>
            <a:pPr>
              <a:lnSpc>
                <a:spcPct val="110000"/>
              </a:lnSpc>
            </a:pPr>
            <a:r>
              <a:rPr lang="en-US" dirty="0"/>
              <a:t>BAU operations back up and running using manual work arounds. Limited financial impact to core revenue stream. </a:t>
            </a:r>
          </a:p>
          <a:p>
            <a:pPr>
              <a:lnSpc>
                <a:spcPct val="110000"/>
              </a:lnSpc>
            </a:pPr>
            <a:r>
              <a:rPr lang="en-US" dirty="0"/>
              <a:t>2000 people moved on from the airport </a:t>
            </a:r>
          </a:p>
          <a:p>
            <a:pPr>
              <a:lnSpc>
                <a:spcPct val="110000"/>
              </a:lnSpc>
            </a:pPr>
            <a:r>
              <a:rPr lang="en-US" dirty="0"/>
              <a:t>Minimal passengers on our precinct waiting for a flight </a:t>
            </a:r>
          </a:p>
          <a:p>
            <a:pPr>
              <a:lnSpc>
                <a:spcPct val="110000"/>
              </a:lnSpc>
            </a:pPr>
            <a:r>
              <a:rPr lang="en-US" dirty="0"/>
              <a:t>Small number of people needed medical attention and this was well catered for </a:t>
            </a:r>
          </a:p>
          <a:p>
            <a:pPr>
              <a:lnSpc>
                <a:spcPct val="110000"/>
              </a:lnSpc>
            </a:pPr>
            <a:endParaRPr lang="en-US" dirty="0"/>
          </a:p>
        </p:txBody>
      </p:sp>
    </p:spTree>
    <p:extLst>
      <p:ext uri="{BB962C8B-B14F-4D97-AF65-F5344CB8AC3E}">
        <p14:creationId xmlns:p14="http://schemas.microsoft.com/office/powerpoint/2010/main" val="2016969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0F056E8E-3F51-ACED-9F20-C710ADA001AC}"/>
              </a:ext>
            </a:extLst>
          </p:cNvPr>
          <p:cNvSpPr>
            <a:spLocks noGrp="1"/>
          </p:cNvSpPr>
          <p:nvPr>
            <p:ph type="ctrTitle"/>
          </p:nvPr>
        </p:nvSpPr>
        <p:spPr>
          <a:xfrm>
            <a:off x="514117" y="952500"/>
            <a:ext cx="4124557" cy="3524250"/>
          </a:xfrm>
        </p:spPr>
        <p:txBody>
          <a:bodyPr>
            <a:normAutofit/>
          </a:bodyPr>
          <a:lstStyle/>
          <a:p>
            <a:pPr>
              <a:lnSpc>
                <a:spcPct val="90000"/>
              </a:lnSpc>
            </a:pPr>
            <a:r>
              <a:rPr lang="en-NZ" sz="4100"/>
              <a:t>Short-Term Recovery Efforts – Sunday onwards after full re-opening </a:t>
            </a:r>
          </a:p>
        </p:txBody>
      </p:sp>
      <p:cxnSp>
        <p:nvCxnSpPr>
          <p:cNvPr id="18" name="Straight Connector 17">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0C8874E-4292-2C0F-459B-B7CE5A5DBAA1}"/>
              </a:ext>
            </a:extLst>
          </p:cNvPr>
          <p:cNvPicPr>
            <a:picLocks noChangeAspect="1"/>
          </p:cNvPicPr>
          <p:nvPr/>
        </p:nvPicPr>
        <p:blipFill>
          <a:blip r:embed="rId3">
            <a:extLst>
              <a:ext uri="{28A0092B-C50C-407E-A947-70E740481C1C}">
                <a14:useLocalDpi xmlns:a14="http://schemas.microsoft.com/office/drawing/2010/main" val="0"/>
              </a:ext>
            </a:extLst>
          </a:blip>
          <a:srcRect l="22325" r="1887"/>
          <a:stretch/>
        </p:blipFill>
        <p:spPr>
          <a:xfrm>
            <a:off x="5261956" y="10"/>
            <a:ext cx="6930043" cy="6857990"/>
          </a:xfrm>
          <a:prstGeom prst="rect">
            <a:avLst/>
          </a:prstGeom>
        </p:spPr>
      </p:pic>
    </p:spTree>
    <p:extLst>
      <p:ext uri="{BB962C8B-B14F-4D97-AF65-F5344CB8AC3E}">
        <p14:creationId xmlns:p14="http://schemas.microsoft.com/office/powerpoint/2010/main" val="205253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2829C2-BB4E-F2AF-05ED-44C3A0636242}"/>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a:t>Minimizing Revenue Impacts and Business Downtime</a:t>
            </a:r>
          </a:p>
        </p:txBody>
      </p:sp>
      <p:sp>
        <p:nvSpPr>
          <p:cNvPr id="4" name="Content Placeholder 3">
            <a:extLst>
              <a:ext uri="{FF2B5EF4-FFF2-40B4-BE49-F238E27FC236}">
                <a16:creationId xmlns:a16="http://schemas.microsoft.com/office/drawing/2014/main" id="{57539992-6540-A290-6D2A-77C943B2678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None/>
            </a:pPr>
            <a:r>
              <a:rPr lang="en-US" sz="1400" b="1" dirty="0"/>
              <a:t>Crisis Management Objectives</a:t>
            </a:r>
          </a:p>
          <a:p>
            <a:pPr marL="0" lvl="1" indent="0">
              <a:buNone/>
            </a:pPr>
            <a:r>
              <a:rPr lang="en-US" sz="1400" dirty="0"/>
              <a:t>One objective of the CMT is to minimize the impact of a crisis on revenue and operations. Start to focus on the steps you can take to bring your revenue back. </a:t>
            </a:r>
          </a:p>
          <a:p>
            <a:pPr marL="0" indent="0">
              <a:spcBef>
                <a:spcPts val="2500"/>
              </a:spcBef>
              <a:buNone/>
            </a:pPr>
            <a:r>
              <a:rPr lang="en-US" sz="1400" b="1" dirty="0"/>
              <a:t>Strategic Planning</a:t>
            </a:r>
          </a:p>
          <a:p>
            <a:pPr marL="0" lvl="1" indent="0">
              <a:buNone/>
            </a:pPr>
            <a:r>
              <a:rPr lang="en-US" sz="1400" dirty="0"/>
              <a:t>Strategic planning is essential to ensure a swift return to normal operation and limit downtime.</a:t>
            </a:r>
          </a:p>
          <a:p>
            <a:pPr marL="0" lvl="1" indent="0">
              <a:buNone/>
            </a:pPr>
            <a:endParaRPr lang="en-US" sz="1400" dirty="0"/>
          </a:p>
        </p:txBody>
      </p:sp>
      <p:pic>
        <p:nvPicPr>
          <p:cNvPr id="5" name="Content Placeholder 4" descr="Group working on graphs">
            <a:extLst>
              <a:ext uri="{FF2B5EF4-FFF2-40B4-BE49-F238E27FC236}">
                <a16:creationId xmlns:a16="http://schemas.microsoft.com/office/drawing/2014/main" id="{E51E546E-88BF-45A1-865C-67E4D7CEF20C}"/>
              </a:ext>
            </a:extLst>
          </p:cNvPr>
          <p:cNvPicPr>
            <a:picLocks noGrp="1" noChangeAspect="1"/>
          </p:cNvPicPr>
          <p:nvPr>
            <p:ph sz="half" idx="1"/>
          </p:nvPr>
        </p:nvPicPr>
        <p:blipFill>
          <a:blip r:embed="rId3"/>
          <a:srcRect l="34755" r="10239"/>
          <a:stretch/>
        </p:blipFill>
        <p:spPr>
          <a:xfrm>
            <a:off x="7776429" y="914400"/>
            <a:ext cx="4414591" cy="5357106"/>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362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79AB2-5A09-3738-4892-89CEBE0F5457}"/>
              </a:ext>
            </a:extLst>
          </p:cNvPr>
          <p:cNvSpPr>
            <a:spLocks noGrp="1"/>
          </p:cNvSpPr>
          <p:nvPr>
            <p:ph type="title"/>
          </p:nvPr>
        </p:nvSpPr>
        <p:spPr>
          <a:xfrm>
            <a:off x="7269904" y="914400"/>
            <a:ext cx="4261104" cy="1097280"/>
          </a:xfrm>
        </p:spPr>
        <p:txBody>
          <a:bodyPr vert="horz" lIns="91440" tIns="45720" rIns="91440" bIns="45720" rtlCol="0" anchor="t">
            <a:normAutofit/>
          </a:bodyPr>
          <a:lstStyle/>
          <a:p>
            <a:r>
              <a:rPr lang="en-US" sz="3300" dirty="0"/>
              <a:t>Restoration of Critical Infrastructure</a:t>
            </a:r>
          </a:p>
        </p:txBody>
      </p:sp>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BD59A25-8803-E2FF-FD07-E95002AE663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rmAutofit lnSpcReduction="10000"/>
          </a:bodyPr>
          <a:lstStyle/>
          <a:p>
            <a:pPr marL="0" lvl="1" indent="0">
              <a:buNone/>
            </a:pPr>
            <a:r>
              <a:rPr lang="en-US" sz="1400" b="1" dirty="0"/>
              <a:t>Damage Assessments </a:t>
            </a:r>
          </a:p>
          <a:p>
            <a:pPr marL="0" lvl="1" indent="0">
              <a:buNone/>
            </a:pPr>
            <a:r>
              <a:rPr lang="en-NZ" sz="1400" dirty="0"/>
              <a:t>Obtaining initial opinions on extent of damage. </a:t>
            </a:r>
            <a:endParaRPr lang="en-US" sz="1400" b="1" dirty="0"/>
          </a:p>
          <a:p>
            <a:pPr marL="0" indent="0">
              <a:spcBef>
                <a:spcPts val="2500"/>
              </a:spcBef>
              <a:buNone/>
            </a:pPr>
            <a:r>
              <a:rPr lang="en-US" sz="1400" b="1" dirty="0"/>
              <a:t>Determine Priority of Restoration</a:t>
            </a:r>
          </a:p>
          <a:p>
            <a:pPr marL="0" lvl="1" indent="0">
              <a:buNone/>
            </a:pPr>
            <a:r>
              <a:rPr lang="en-US" sz="1400" dirty="0"/>
              <a:t>Restoring essential services was a key focus during the recovery phase to improve functionality.</a:t>
            </a:r>
          </a:p>
          <a:p>
            <a:pPr marL="0" indent="0">
              <a:spcBef>
                <a:spcPts val="2500"/>
              </a:spcBef>
              <a:buNone/>
            </a:pPr>
            <a:r>
              <a:rPr lang="en-US" sz="1400" b="1" dirty="0"/>
              <a:t>Resourcing </a:t>
            </a:r>
          </a:p>
          <a:p>
            <a:pPr marL="0" lvl="1" indent="0">
              <a:buNone/>
            </a:pPr>
            <a:r>
              <a:rPr lang="en-US" sz="1400" dirty="0"/>
              <a:t>Resourcing planning for how to achieve this with fatigued staff. </a:t>
            </a:r>
          </a:p>
          <a:p>
            <a:pPr marL="0" indent="0">
              <a:spcBef>
                <a:spcPts val="2500"/>
              </a:spcBef>
              <a:buNone/>
            </a:pPr>
            <a:r>
              <a:rPr lang="en-US" sz="1400" b="1" dirty="0"/>
              <a:t>Operational Adjustments</a:t>
            </a:r>
          </a:p>
          <a:p>
            <a:pPr marL="0" lvl="1" indent="0">
              <a:buNone/>
            </a:pPr>
            <a:r>
              <a:rPr lang="en-US" sz="1400" dirty="0"/>
              <a:t>The reopening of Auckland Airport required operational adjustments to ensure safety and legal operational requirements were met. </a:t>
            </a:r>
          </a:p>
          <a:p>
            <a:pPr marL="0" lvl="1" indent="0">
              <a:buNone/>
            </a:pPr>
            <a:endParaRPr lang="en-NZ" sz="1400" dirty="0"/>
          </a:p>
        </p:txBody>
      </p:sp>
      <p:sp>
        <p:nvSpPr>
          <p:cNvPr id="6" name="Content Placeholder 5">
            <a:extLst>
              <a:ext uri="{FF2B5EF4-FFF2-40B4-BE49-F238E27FC236}">
                <a16:creationId xmlns:a16="http://schemas.microsoft.com/office/drawing/2014/main" id="{F44DD593-847C-F2DC-52CE-AE1664ABC9AD}"/>
              </a:ext>
            </a:extLst>
          </p:cNvPr>
          <p:cNvSpPr>
            <a:spLocks noGrp="1"/>
          </p:cNvSpPr>
          <p:nvPr>
            <p:ph sz="half" idx="1"/>
          </p:nvPr>
        </p:nvSpPr>
        <p:spPr/>
        <p:txBody>
          <a:bodyPr>
            <a:normAutofit lnSpcReduction="10000"/>
          </a:bodyPr>
          <a:lstStyle/>
          <a:p>
            <a:endParaRPr lang="en-NZ"/>
          </a:p>
        </p:txBody>
      </p:sp>
      <p:pic>
        <p:nvPicPr>
          <p:cNvPr id="8" name="Content Placeholder 7">
            <a:extLst>
              <a:ext uri="{FF2B5EF4-FFF2-40B4-BE49-F238E27FC236}">
                <a16:creationId xmlns:a16="http://schemas.microsoft.com/office/drawing/2014/main" id="{28CDF835-9C4D-7C4C-85D0-72D729573C39}"/>
              </a:ext>
            </a:extLst>
          </p:cNvPr>
          <p:cNvPicPr>
            <a:picLocks noChangeAspect="1"/>
          </p:cNvPicPr>
          <p:nvPr/>
        </p:nvPicPr>
        <p:blipFill>
          <a:blip r:embed="rId3">
            <a:extLst>
              <a:ext uri="{28A0092B-C50C-407E-A947-70E740481C1C}">
                <a14:useLocalDpi xmlns:a14="http://schemas.microsoft.com/office/drawing/2010/main" val="0"/>
              </a:ext>
            </a:extLst>
          </a:blip>
          <a:srcRect r="5553"/>
          <a:stretch/>
        </p:blipFill>
        <p:spPr>
          <a:xfrm>
            <a:off x="412974" y="0"/>
            <a:ext cx="4857871" cy="6857990"/>
          </a:xfrm>
          <a:prstGeom prst="rect">
            <a:avLst/>
          </a:prstGeom>
        </p:spPr>
      </p:pic>
    </p:spTree>
    <p:extLst>
      <p:ext uri="{BB962C8B-B14F-4D97-AF65-F5344CB8AC3E}">
        <p14:creationId xmlns:p14="http://schemas.microsoft.com/office/powerpoint/2010/main" val="1465635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3" name="Straight Connector 103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035" name="Rectangle 1034">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2A21D4-5847-2DB3-584E-E82FC6FCEEE6}"/>
              </a:ext>
            </a:extLst>
          </p:cNvPr>
          <p:cNvSpPr txBox="1"/>
          <p:nvPr/>
        </p:nvSpPr>
        <p:spPr>
          <a:xfrm>
            <a:off x="705012" y="1111621"/>
            <a:ext cx="4261104" cy="4959075"/>
          </a:xfrm>
          <a:prstGeom prst="rect">
            <a:avLst/>
          </a:prstGeom>
        </p:spPr>
        <p:txBody>
          <a:bodyPr vert="horz" lIns="91440" tIns="45720" rIns="91440" bIns="45720" rtlCol="0">
            <a:normAutofit fontScale="92500"/>
          </a:bodyPr>
          <a:lstStyle/>
          <a:p>
            <a:pPr>
              <a:lnSpc>
                <a:spcPct val="110000"/>
              </a:lnSpc>
              <a:spcAft>
                <a:spcPts val="600"/>
              </a:spcAft>
              <a:buSzPct val="87000"/>
            </a:pPr>
            <a:r>
              <a:rPr lang="en-US" sz="1200" dirty="0"/>
              <a:t>Obtain an understanding of the damage and the impact that has on your business. Being able to explain the importance of an asset being damaged, enables you to navigate finding a head of loss under your policy to claim under and also to explain why you have incurred certain costs. </a:t>
            </a:r>
          </a:p>
          <a:p>
            <a:pPr>
              <a:lnSpc>
                <a:spcPct val="110000"/>
              </a:lnSpc>
              <a:spcAft>
                <a:spcPts val="600"/>
              </a:spcAft>
              <a:buSzPct val="87000"/>
              <a:buFont typeface="Arial" panose="020B0604020202020204" pitchFamily="34" charset="0"/>
              <a:buChar char="•"/>
            </a:pPr>
            <a:endParaRPr lang="en-US" sz="1200" dirty="0"/>
          </a:p>
          <a:p>
            <a:pPr marL="285750" indent="-285750">
              <a:lnSpc>
                <a:spcPct val="110000"/>
              </a:lnSpc>
              <a:spcAft>
                <a:spcPts val="600"/>
              </a:spcAft>
              <a:buSzPct val="87000"/>
              <a:buFont typeface="Arial" panose="020B0604020202020204" pitchFamily="34" charset="0"/>
              <a:buChar char="•"/>
            </a:pPr>
            <a:r>
              <a:rPr lang="en-US" sz="1200" dirty="0"/>
              <a:t>34 zones initially identified as affected areas. This increased to 72 zones as we progressed through the remediation works due to evidence of corrosion surfacing later on</a:t>
            </a:r>
          </a:p>
          <a:p>
            <a:pPr marL="285750" indent="-285750">
              <a:lnSpc>
                <a:spcPct val="110000"/>
              </a:lnSpc>
              <a:spcAft>
                <a:spcPts val="600"/>
              </a:spcAft>
              <a:buSzPct val="87000"/>
              <a:buFont typeface="Arial" panose="020B0604020202020204" pitchFamily="34" charset="0"/>
              <a:buChar char="•"/>
            </a:pPr>
            <a:endParaRPr lang="en-US" sz="1200" dirty="0"/>
          </a:p>
          <a:p>
            <a:pPr marL="285750" indent="-285750">
              <a:lnSpc>
                <a:spcPct val="110000"/>
              </a:lnSpc>
              <a:spcAft>
                <a:spcPts val="600"/>
              </a:spcAft>
              <a:buSzPct val="87000"/>
              <a:buFont typeface="Arial" panose="020B0604020202020204" pitchFamily="34" charset="0"/>
              <a:buChar char="•"/>
            </a:pPr>
            <a:r>
              <a:rPr lang="en-US" sz="1200" dirty="0"/>
              <a:t>16 Lifts and 11 Escalators impacted – making passenger movement a real  challenge </a:t>
            </a:r>
          </a:p>
          <a:p>
            <a:pPr marL="285750" indent="-285750">
              <a:lnSpc>
                <a:spcPct val="110000"/>
              </a:lnSpc>
              <a:spcAft>
                <a:spcPts val="600"/>
              </a:spcAft>
              <a:buSzPct val="87000"/>
              <a:buFont typeface="Arial" panose="020B0604020202020204" pitchFamily="34" charset="0"/>
              <a:buChar char="•"/>
            </a:pPr>
            <a:endParaRPr lang="en-US" sz="1200" dirty="0"/>
          </a:p>
          <a:p>
            <a:pPr marL="285750" indent="-285750">
              <a:lnSpc>
                <a:spcPct val="110000"/>
              </a:lnSpc>
              <a:spcAft>
                <a:spcPts val="600"/>
              </a:spcAft>
              <a:buSzPct val="87000"/>
              <a:buFont typeface="Arial" panose="020B0604020202020204" pitchFamily="34" charset="0"/>
              <a:buChar char="•"/>
            </a:pPr>
            <a:r>
              <a:rPr lang="en-US" sz="1200" dirty="0"/>
              <a:t>5 bathrooms were impacted </a:t>
            </a:r>
          </a:p>
          <a:p>
            <a:pPr>
              <a:lnSpc>
                <a:spcPct val="110000"/>
              </a:lnSpc>
              <a:spcAft>
                <a:spcPts val="600"/>
              </a:spcAft>
              <a:buSzPct val="87000"/>
              <a:buFont typeface="Arial" panose="020B0604020202020204" pitchFamily="34" charset="0"/>
              <a:buChar char="•"/>
            </a:pPr>
            <a:endParaRPr lang="en-US" sz="1200" dirty="0"/>
          </a:p>
          <a:p>
            <a:pPr marL="285750" indent="-285750">
              <a:lnSpc>
                <a:spcPct val="110000"/>
              </a:lnSpc>
              <a:spcAft>
                <a:spcPts val="600"/>
              </a:spcAft>
              <a:buSzPct val="87000"/>
              <a:buFont typeface="Arial" panose="020B0604020202020204" pitchFamily="34" charset="0"/>
              <a:buChar char="•"/>
            </a:pPr>
            <a:r>
              <a:rPr lang="en-US" sz="1200" dirty="0"/>
              <a:t>120 Check-in Self Service Kiosks impacted – an asset that is crucial for any airport's daily operation </a:t>
            </a:r>
          </a:p>
          <a:p>
            <a:pPr marL="285750" indent="-285750">
              <a:lnSpc>
                <a:spcPct val="110000"/>
              </a:lnSpc>
              <a:spcAft>
                <a:spcPts val="600"/>
              </a:spcAft>
              <a:buSzPct val="87000"/>
              <a:buFont typeface="Arial" panose="020B0604020202020204" pitchFamily="34" charset="0"/>
              <a:buChar char="•"/>
            </a:pPr>
            <a:endParaRPr lang="en-US" sz="1200" dirty="0"/>
          </a:p>
          <a:p>
            <a:pPr marL="285750" indent="-285750">
              <a:lnSpc>
                <a:spcPct val="110000"/>
              </a:lnSpc>
              <a:spcAft>
                <a:spcPts val="600"/>
              </a:spcAft>
              <a:buSzPct val="87000"/>
              <a:buFont typeface="Arial" panose="020B0604020202020204" pitchFamily="34" charset="0"/>
              <a:buChar char="•"/>
            </a:pPr>
            <a:r>
              <a:rPr lang="en-US" sz="1200" dirty="0"/>
              <a:t>Approximately 5,000 sqm of GIB replaced</a:t>
            </a:r>
          </a:p>
          <a:p>
            <a:pPr>
              <a:lnSpc>
                <a:spcPct val="110000"/>
              </a:lnSpc>
              <a:spcAft>
                <a:spcPts val="600"/>
              </a:spcAft>
              <a:buSzPct val="87000"/>
              <a:buFont typeface="Arial" panose="020B0604020202020204" pitchFamily="34" charset="0"/>
              <a:buChar char="•"/>
            </a:pPr>
            <a:endParaRPr lang="en-US" sz="1200" dirty="0"/>
          </a:p>
          <a:p>
            <a:pPr marL="285750" indent="-285750">
              <a:lnSpc>
                <a:spcPct val="110000"/>
              </a:lnSpc>
              <a:spcAft>
                <a:spcPts val="600"/>
              </a:spcAft>
              <a:buSzPct val="87000"/>
              <a:buFont typeface="Arial" panose="020B0604020202020204" pitchFamily="34" charset="0"/>
              <a:buChar char="•"/>
            </a:pPr>
            <a:r>
              <a:rPr lang="en-US" sz="1200" dirty="0"/>
              <a:t>Several vehicles and one Panther Firefighting truck damaged  </a:t>
            </a:r>
          </a:p>
          <a:p>
            <a:pPr>
              <a:lnSpc>
                <a:spcPct val="110000"/>
              </a:lnSpc>
              <a:spcAft>
                <a:spcPts val="600"/>
              </a:spcAft>
              <a:buSzPct val="87000"/>
              <a:buFont typeface="Arial" panose="020B0604020202020204" pitchFamily="34" charset="0"/>
              <a:buChar char="•"/>
            </a:pPr>
            <a:endParaRPr lang="en-US" sz="900" dirty="0"/>
          </a:p>
          <a:p>
            <a:pPr>
              <a:lnSpc>
                <a:spcPct val="110000"/>
              </a:lnSpc>
              <a:spcAft>
                <a:spcPts val="600"/>
              </a:spcAft>
              <a:buSzPct val="87000"/>
              <a:buFont typeface="Arial" panose="020B0604020202020204" pitchFamily="34" charset="0"/>
              <a:buChar char="•"/>
            </a:pPr>
            <a:endParaRPr lang="en-US" sz="900" dirty="0"/>
          </a:p>
          <a:p>
            <a:pPr>
              <a:lnSpc>
                <a:spcPct val="110000"/>
              </a:lnSpc>
              <a:spcAft>
                <a:spcPts val="600"/>
              </a:spcAft>
              <a:buSzPct val="87000"/>
              <a:buFont typeface="Arial" panose="020B0604020202020204" pitchFamily="34" charset="0"/>
              <a:buChar char="•"/>
            </a:pPr>
            <a:endParaRPr lang="en-US" sz="900" dirty="0"/>
          </a:p>
          <a:p>
            <a:pPr>
              <a:lnSpc>
                <a:spcPct val="110000"/>
              </a:lnSpc>
              <a:spcAft>
                <a:spcPts val="600"/>
              </a:spcAft>
              <a:buSzPct val="87000"/>
              <a:buFont typeface="Arial" panose="020B0604020202020204" pitchFamily="34" charset="0"/>
              <a:buChar char="•"/>
            </a:pPr>
            <a:endParaRPr lang="en-US" sz="900" dirty="0"/>
          </a:p>
        </p:txBody>
      </p:sp>
      <p:pic>
        <p:nvPicPr>
          <p:cNvPr id="1028" name="Picture 4" descr="Auckland International Airport's brand new Rosenbauer Fire/Rescue ...">
            <a:extLst>
              <a:ext uri="{FF2B5EF4-FFF2-40B4-BE49-F238E27FC236}">
                <a16:creationId xmlns:a16="http://schemas.microsoft.com/office/drawing/2014/main" id="{619F08C8-08AA-B3D9-9ABB-8D175E5EB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40" r="16664"/>
          <a:stretch/>
        </p:blipFill>
        <p:spPr bwMode="auto">
          <a:xfrm>
            <a:off x="5671128" y="914399"/>
            <a:ext cx="6520872" cy="5353521"/>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568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3AB31-F41C-7B65-F213-42530A110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37" y="311728"/>
            <a:ext cx="8312727" cy="6234545"/>
          </a:xfrm>
          <a:prstGeom prst="rect">
            <a:avLst/>
          </a:prstGeom>
        </p:spPr>
      </p:pic>
    </p:spTree>
    <p:extLst>
      <p:ext uri="{BB962C8B-B14F-4D97-AF65-F5344CB8AC3E}">
        <p14:creationId xmlns:p14="http://schemas.microsoft.com/office/powerpoint/2010/main" val="340226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pPr>
              <a:spcBef>
                <a:spcPts val="200"/>
              </a:spcBef>
            </a:pPr>
            <a:r>
              <a:rPr lang="en-NZ" dirty="0"/>
              <a:t>Louise Martin </a:t>
            </a:r>
          </a:p>
          <a:p>
            <a:r>
              <a:rPr lang="en-US" sz="1400" dirty="0"/>
              <a:t>Head of legal &amp; Co Sec</a:t>
            </a:r>
          </a:p>
          <a:p>
            <a:endParaRPr lang="en-NZ" dirty="0"/>
          </a:p>
        </p:txBody>
      </p:sp>
      <p:sp>
        <p:nvSpPr>
          <p:cNvPr id="2" name="Title 1">
            <a:extLst>
              <a:ext uri="{FF2B5EF4-FFF2-40B4-BE49-F238E27FC236}">
                <a16:creationId xmlns:a16="http://schemas.microsoft.com/office/drawing/2014/main" id="{28D9E918-1D07-8D79-38EC-C444E4BC00DB}"/>
              </a:ext>
            </a:extLst>
          </p:cNvPr>
          <p:cNvSpPr txBox="1">
            <a:spLocks/>
          </p:cNvSpPr>
          <p:nvPr/>
        </p:nvSpPr>
        <p:spPr>
          <a:xfrm>
            <a:off x="8545136" y="410820"/>
            <a:ext cx="2982141" cy="2643264"/>
          </a:xfrm>
          <a:prstGeom prst="rect">
            <a:avLst/>
          </a:prstGeom>
        </p:spPr>
        <p:txBody>
          <a:bodyPr vert="horz" lIns="91440" tIns="45720" rIns="91440" bIns="45720" rtlCol="0" anchor="b" anchorCtr="0">
            <a:norm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nSpc>
                <a:spcPct val="90000"/>
              </a:lnSpc>
            </a:pPr>
            <a:r>
              <a:rPr lang="en-NZ" sz="3400"/>
              <a:t>Auckland Airport Flood Crisis Response and Recovery Plan</a:t>
            </a:r>
            <a:endParaRPr lang="en-NZ" sz="3400" dirty="0"/>
          </a:p>
        </p:txBody>
      </p:sp>
      <p:sp>
        <p:nvSpPr>
          <p:cNvPr id="3" name="Subtitle 2">
            <a:extLst>
              <a:ext uri="{FF2B5EF4-FFF2-40B4-BE49-F238E27FC236}">
                <a16:creationId xmlns:a16="http://schemas.microsoft.com/office/drawing/2014/main" id="{911396AA-40DF-FAE0-6CB8-858761D7118D}"/>
              </a:ext>
            </a:extLst>
          </p:cNvPr>
          <p:cNvSpPr txBox="1">
            <a:spLocks/>
          </p:cNvSpPr>
          <p:nvPr/>
        </p:nvSpPr>
        <p:spPr>
          <a:xfrm>
            <a:off x="8582773" y="3190601"/>
            <a:ext cx="2906866" cy="179800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SzPct val="87000"/>
              <a:buFont typeface="Arial" panose="020B0604020202020204" pitchFamily="34" charset="0"/>
              <a:buNone/>
              <a:defRPr lang="en-NZ" sz="1800" kern="1200" dirty="0">
                <a:solidFill>
                  <a:schemeClr val="bg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700" dirty="0"/>
              <a:t>Strategies for managing crisis, insurance claims and recovery efforts</a:t>
            </a:r>
          </a:p>
          <a:p>
            <a:endParaRPr lang="en-US" sz="1700" dirty="0"/>
          </a:p>
        </p:txBody>
      </p:sp>
      <p:pic>
        <p:nvPicPr>
          <p:cNvPr id="4" name="Picture 2">
            <a:extLst>
              <a:ext uri="{FF2B5EF4-FFF2-40B4-BE49-F238E27FC236}">
                <a16:creationId xmlns:a16="http://schemas.microsoft.com/office/drawing/2014/main" id="{616C4C62-AF03-306D-98D9-C5D2613DDC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00" y="705880"/>
            <a:ext cx="7683988" cy="361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0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39ACC-553D-D95C-52BD-86B0DA93D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22989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CF350-E6BA-C4DD-5617-5D66307A1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198453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DF8ED-11C1-7518-B3BD-22FE2F647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58845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A1C56-9D55-E1D5-1422-79618BFD4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20156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02B8A-509E-0390-21DF-7C2100DCD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40118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D542-42B9-0B59-33CD-250069501816}"/>
              </a:ext>
            </a:extLst>
          </p:cNvPr>
          <p:cNvSpPr>
            <a:spLocks noGrp="1"/>
          </p:cNvSpPr>
          <p:nvPr>
            <p:ph type="title"/>
          </p:nvPr>
        </p:nvSpPr>
        <p:spPr>
          <a:xfrm>
            <a:off x="640079" y="377559"/>
            <a:ext cx="10890929" cy="1097280"/>
          </a:xfrm>
        </p:spPr>
        <p:txBody>
          <a:bodyPr/>
          <a:lstStyle/>
          <a:p>
            <a:r>
              <a:rPr lang="en-NZ" dirty="0"/>
              <a:t>Consultants engaged</a:t>
            </a:r>
          </a:p>
        </p:txBody>
      </p:sp>
      <p:sp>
        <p:nvSpPr>
          <p:cNvPr id="3" name="Content Placeholder 2">
            <a:extLst>
              <a:ext uri="{FF2B5EF4-FFF2-40B4-BE49-F238E27FC236}">
                <a16:creationId xmlns:a16="http://schemas.microsoft.com/office/drawing/2014/main" id="{5CDDE39D-8268-7A9A-6445-06DBB1A37F28}"/>
              </a:ext>
            </a:extLst>
          </p:cNvPr>
          <p:cNvSpPr>
            <a:spLocks noGrp="1"/>
          </p:cNvSpPr>
          <p:nvPr>
            <p:ph sz="half" idx="1"/>
          </p:nvPr>
        </p:nvSpPr>
        <p:spPr>
          <a:xfrm>
            <a:off x="660993" y="1435313"/>
            <a:ext cx="5212080" cy="4788506"/>
          </a:xfrm>
        </p:spPr>
        <p:txBody>
          <a:bodyPr>
            <a:normAutofit fontScale="70000" lnSpcReduction="20000"/>
          </a:bodyPr>
          <a:lstStyle/>
          <a:p>
            <a:r>
              <a:rPr lang="en-NZ" b="1" dirty="0"/>
              <a:t>Your team: </a:t>
            </a:r>
          </a:p>
          <a:p>
            <a:pPr lvl="1"/>
            <a:r>
              <a:rPr lang="en-NZ" dirty="0"/>
              <a:t>Insurance brokers </a:t>
            </a:r>
          </a:p>
          <a:p>
            <a:pPr lvl="1"/>
            <a:r>
              <a:rPr lang="en-NZ" dirty="0"/>
              <a:t>Loss adjustors </a:t>
            </a:r>
          </a:p>
          <a:p>
            <a:pPr lvl="1"/>
            <a:r>
              <a:rPr lang="en-NZ" dirty="0"/>
              <a:t>Media advisors </a:t>
            </a:r>
          </a:p>
          <a:p>
            <a:pPr lvl="1"/>
            <a:r>
              <a:rPr lang="en-NZ" dirty="0"/>
              <a:t>External legal </a:t>
            </a:r>
          </a:p>
          <a:p>
            <a:pPr lvl="1"/>
            <a:r>
              <a:rPr lang="en-NZ" dirty="0"/>
              <a:t>Internal Document Controller / Flood Claim admin role created </a:t>
            </a:r>
          </a:p>
          <a:p>
            <a:pPr lvl="1"/>
            <a:r>
              <a:rPr lang="en-NZ" dirty="0"/>
              <a:t>Specialist experts from NZ (and abroad flown in)</a:t>
            </a:r>
          </a:p>
          <a:p>
            <a:pPr lvl="2"/>
            <a:r>
              <a:rPr lang="en-NZ" dirty="0"/>
              <a:t>Manual labour force </a:t>
            </a:r>
          </a:p>
          <a:p>
            <a:pPr lvl="2"/>
            <a:r>
              <a:rPr lang="en-NZ" dirty="0"/>
              <a:t>Building works contractors</a:t>
            </a:r>
          </a:p>
          <a:p>
            <a:pPr lvl="2"/>
            <a:r>
              <a:rPr lang="en-NZ" dirty="0"/>
              <a:t>H&amp;S advisors </a:t>
            </a:r>
          </a:p>
          <a:p>
            <a:pPr lvl="2"/>
            <a:r>
              <a:rPr lang="en-NZ" dirty="0"/>
              <a:t>Scientists </a:t>
            </a:r>
          </a:p>
          <a:p>
            <a:pPr lvl="2"/>
            <a:r>
              <a:rPr lang="en-NZ" dirty="0"/>
              <a:t>Cost consultants </a:t>
            </a:r>
          </a:p>
          <a:p>
            <a:pPr lvl="2"/>
            <a:r>
              <a:rPr lang="en-NZ" dirty="0"/>
              <a:t>Equipment specialists</a:t>
            </a:r>
          </a:p>
          <a:p>
            <a:pPr lvl="1"/>
            <a:r>
              <a:rPr lang="en-NZ" sz="1800" dirty="0">
                <a:latin typeface="Grandview Display"/>
                <a:cs typeface="Arial"/>
              </a:rPr>
              <a:t>80+ Third Party contractors/experts/professionals engaged </a:t>
            </a:r>
          </a:p>
          <a:p>
            <a:pPr lvl="1"/>
            <a:r>
              <a:rPr lang="en-NZ" dirty="0">
                <a:latin typeface="Grandview Display"/>
                <a:cs typeface="Arial"/>
              </a:rPr>
              <a:t>Employees: </a:t>
            </a:r>
            <a:r>
              <a:rPr lang="en-NZ" sz="1800" dirty="0">
                <a:latin typeface="Grandview Display"/>
                <a:cs typeface="Arial"/>
              </a:rPr>
              <a:t>165 Airport staff were engaged – over 11,000 staff hours tracked over 18 months </a:t>
            </a:r>
          </a:p>
          <a:p>
            <a:pPr lvl="1"/>
            <a:r>
              <a:rPr lang="en-NZ" sz="1800" dirty="0">
                <a:latin typeface="Grandview Display"/>
                <a:cs typeface="Arial"/>
              </a:rPr>
              <a:t>30+ tenants impacted</a:t>
            </a:r>
            <a:endParaRPr lang="en-US" sz="1800" dirty="0">
              <a:latin typeface="Grandview Display"/>
            </a:endParaRPr>
          </a:p>
          <a:p>
            <a:pPr marL="265176" lvl="1" indent="0">
              <a:buNone/>
            </a:pPr>
            <a:endParaRPr lang="en-NZ" sz="1800" dirty="0">
              <a:latin typeface="Grandview Display"/>
              <a:cs typeface="Arial"/>
            </a:endParaRPr>
          </a:p>
        </p:txBody>
      </p:sp>
      <p:sp>
        <p:nvSpPr>
          <p:cNvPr id="4" name="Content Placeholder 3">
            <a:extLst>
              <a:ext uri="{FF2B5EF4-FFF2-40B4-BE49-F238E27FC236}">
                <a16:creationId xmlns:a16="http://schemas.microsoft.com/office/drawing/2014/main" id="{622B3EEE-C707-EED7-F8CB-681AC2BA5A35}"/>
              </a:ext>
            </a:extLst>
          </p:cNvPr>
          <p:cNvSpPr>
            <a:spLocks noGrp="1"/>
          </p:cNvSpPr>
          <p:nvPr>
            <p:ph sz="half" idx="2"/>
          </p:nvPr>
        </p:nvSpPr>
        <p:spPr>
          <a:xfrm>
            <a:off x="6318929" y="1693410"/>
            <a:ext cx="5212080" cy="3987374"/>
          </a:xfrm>
        </p:spPr>
        <p:txBody>
          <a:bodyPr>
            <a:normAutofit fontScale="70000" lnSpcReduction="20000"/>
          </a:bodyPr>
          <a:lstStyle/>
          <a:p>
            <a:r>
              <a:rPr lang="en-NZ" b="1" dirty="0"/>
              <a:t>The insurers team: </a:t>
            </a:r>
          </a:p>
          <a:p>
            <a:pPr lvl="1"/>
            <a:r>
              <a:rPr lang="en-NZ" dirty="0"/>
              <a:t>Insurers Loss adjustors </a:t>
            </a:r>
          </a:p>
          <a:p>
            <a:pPr lvl="1"/>
            <a:r>
              <a:rPr lang="en-NZ" dirty="0"/>
              <a:t>Insurers </a:t>
            </a:r>
          </a:p>
          <a:p>
            <a:pPr lvl="1"/>
            <a:r>
              <a:rPr lang="en-NZ" dirty="0"/>
              <a:t>Reinsurers </a:t>
            </a:r>
          </a:p>
          <a:p>
            <a:pPr lvl="1"/>
            <a:r>
              <a:rPr lang="en-NZ" dirty="0"/>
              <a:t>Expert consultants – one to match each of yours </a:t>
            </a:r>
          </a:p>
        </p:txBody>
      </p:sp>
      <p:pic>
        <p:nvPicPr>
          <p:cNvPr id="6" name="Picture 5">
            <a:extLst>
              <a:ext uri="{FF2B5EF4-FFF2-40B4-BE49-F238E27FC236}">
                <a16:creationId xmlns:a16="http://schemas.microsoft.com/office/drawing/2014/main" id="{CD557CDA-23FB-34E3-A054-1ACF3434C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002" y="3687097"/>
            <a:ext cx="4096774" cy="3072580"/>
          </a:xfrm>
          <a:prstGeom prst="rect">
            <a:avLst/>
          </a:prstGeom>
        </p:spPr>
      </p:pic>
    </p:spTree>
    <p:extLst>
      <p:ext uri="{BB962C8B-B14F-4D97-AF65-F5344CB8AC3E}">
        <p14:creationId xmlns:p14="http://schemas.microsoft.com/office/powerpoint/2010/main" val="2419849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2393-281F-7BB1-0B98-61A0C5096FBD}"/>
              </a:ext>
            </a:extLst>
          </p:cNvPr>
          <p:cNvSpPr>
            <a:spLocks noGrp="1"/>
          </p:cNvSpPr>
          <p:nvPr>
            <p:ph type="title"/>
          </p:nvPr>
        </p:nvSpPr>
        <p:spPr/>
        <p:txBody>
          <a:bodyPr/>
          <a:lstStyle/>
          <a:p>
            <a:r>
              <a:rPr lang="en-NZ" dirty="0"/>
              <a:t>Key learnings from short-term time period: </a:t>
            </a:r>
          </a:p>
        </p:txBody>
      </p:sp>
      <p:sp>
        <p:nvSpPr>
          <p:cNvPr id="3" name="Content Placeholder 2">
            <a:extLst>
              <a:ext uri="{FF2B5EF4-FFF2-40B4-BE49-F238E27FC236}">
                <a16:creationId xmlns:a16="http://schemas.microsoft.com/office/drawing/2014/main" id="{B9E7B45C-DD09-AF6B-C54A-8BA887531640}"/>
              </a:ext>
            </a:extLst>
          </p:cNvPr>
          <p:cNvSpPr>
            <a:spLocks noGrp="1"/>
          </p:cNvSpPr>
          <p:nvPr>
            <p:ph sz="half" idx="1"/>
          </p:nvPr>
        </p:nvSpPr>
        <p:spPr>
          <a:xfrm>
            <a:off x="640080" y="2231923"/>
            <a:ext cx="5212080" cy="3967709"/>
          </a:xfrm>
        </p:spPr>
        <p:txBody>
          <a:bodyPr>
            <a:normAutofit fontScale="70000" lnSpcReduction="20000"/>
          </a:bodyPr>
          <a:lstStyle/>
          <a:p>
            <a:r>
              <a:rPr lang="en-NZ" dirty="0"/>
              <a:t>Take caution in engagement of consultants </a:t>
            </a:r>
          </a:p>
          <a:p>
            <a:pPr lvl="1"/>
            <a:r>
              <a:rPr lang="en-NZ" dirty="0"/>
              <a:t>Who in the business can instruct a consultant </a:t>
            </a:r>
          </a:p>
          <a:p>
            <a:pPr lvl="1"/>
            <a:r>
              <a:rPr lang="en-NZ" dirty="0"/>
              <a:t>Terms of engagement are needed </a:t>
            </a:r>
          </a:p>
          <a:p>
            <a:pPr lvl="1"/>
            <a:r>
              <a:rPr lang="en-NZ" dirty="0"/>
              <a:t>Rates / prices to be discussed and recorded</a:t>
            </a:r>
          </a:p>
          <a:p>
            <a:pPr lvl="1"/>
            <a:r>
              <a:rPr lang="en-NZ" dirty="0"/>
              <a:t>If root cause is unknown – legal team to have a session with the business to explain the need to be cautious around cause of damage. Repeat this session several times. If in doubt, admit no liability. </a:t>
            </a:r>
          </a:p>
          <a:p>
            <a:pPr lvl="1"/>
            <a:r>
              <a:rPr lang="en-NZ" dirty="0"/>
              <a:t>Obtain all reports from consultants in draft. Never final. Legal to approve final versions.  </a:t>
            </a:r>
          </a:p>
          <a:p>
            <a:pPr lvl="1"/>
            <a:r>
              <a:rPr lang="en-NZ" dirty="0"/>
              <a:t>Be clear on scope of engagement – is the work to identify damage, repair damage, determine cause? </a:t>
            </a:r>
          </a:p>
          <a:p>
            <a:pPr lvl="1"/>
            <a:r>
              <a:rPr lang="en-NZ" dirty="0"/>
              <a:t>Consider approval by loss adjustors of the consultants you approve. This may benefit you later on when multiple expert reports will be considered and may be at odds with each other. </a:t>
            </a:r>
          </a:p>
        </p:txBody>
      </p:sp>
      <p:sp>
        <p:nvSpPr>
          <p:cNvPr id="4" name="Content Placeholder 3">
            <a:extLst>
              <a:ext uri="{FF2B5EF4-FFF2-40B4-BE49-F238E27FC236}">
                <a16:creationId xmlns:a16="http://schemas.microsoft.com/office/drawing/2014/main" id="{41D9D1E7-A58E-A168-6443-6ACB800FE68C}"/>
              </a:ext>
            </a:extLst>
          </p:cNvPr>
          <p:cNvSpPr>
            <a:spLocks noGrp="1"/>
          </p:cNvSpPr>
          <p:nvPr>
            <p:ph sz="half" idx="2"/>
          </p:nvPr>
        </p:nvSpPr>
        <p:spPr>
          <a:xfrm>
            <a:off x="6318928" y="2231923"/>
            <a:ext cx="5212080" cy="3566160"/>
          </a:xfrm>
        </p:spPr>
        <p:txBody>
          <a:bodyPr>
            <a:normAutofit fontScale="70000" lnSpcReduction="20000"/>
          </a:bodyPr>
          <a:lstStyle/>
          <a:p>
            <a:r>
              <a:rPr lang="en-NZ" dirty="0"/>
              <a:t>Internal process for sharing of information. Consider if you need a confidentiality agreement. </a:t>
            </a:r>
          </a:p>
          <a:p>
            <a:r>
              <a:rPr lang="en-NZ" dirty="0"/>
              <a:t>Data capture: Set up systems for data capture that will endure staff changes. Obtain data from staff working during the incident. Fullsome interviews / observations / photos and videos. </a:t>
            </a:r>
          </a:p>
          <a:p>
            <a:r>
              <a:rPr lang="en-NZ" dirty="0"/>
              <a:t>Prepare agreed messages for both internal use and external and update them constantly. Expect increased levels of communication within your business and therefore increased levels of risk of inaccurate information being shared. </a:t>
            </a:r>
          </a:p>
          <a:p>
            <a:endParaRPr lang="en-NZ" dirty="0"/>
          </a:p>
          <a:p>
            <a:endParaRPr lang="en-NZ" dirty="0"/>
          </a:p>
        </p:txBody>
      </p:sp>
    </p:spTree>
    <p:extLst>
      <p:ext uri="{BB962C8B-B14F-4D97-AF65-F5344CB8AC3E}">
        <p14:creationId xmlns:p14="http://schemas.microsoft.com/office/powerpoint/2010/main" val="1588589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D8A8-BEA9-5F3E-83CB-E9E8195828A8}"/>
              </a:ext>
            </a:extLst>
          </p:cNvPr>
          <p:cNvSpPr>
            <a:spLocks noGrp="1"/>
          </p:cNvSpPr>
          <p:nvPr>
            <p:ph type="title"/>
          </p:nvPr>
        </p:nvSpPr>
        <p:spPr/>
        <p:txBody>
          <a:bodyPr/>
          <a:lstStyle/>
          <a:p>
            <a:r>
              <a:rPr lang="en-NZ" dirty="0"/>
              <a:t>Key learnings from short-term time period: </a:t>
            </a:r>
          </a:p>
        </p:txBody>
      </p:sp>
      <p:sp>
        <p:nvSpPr>
          <p:cNvPr id="3" name="Content Placeholder 2">
            <a:extLst>
              <a:ext uri="{FF2B5EF4-FFF2-40B4-BE49-F238E27FC236}">
                <a16:creationId xmlns:a16="http://schemas.microsoft.com/office/drawing/2014/main" id="{6C33F675-2BA6-98DE-3870-66F5A3B85FFB}"/>
              </a:ext>
            </a:extLst>
          </p:cNvPr>
          <p:cNvSpPr>
            <a:spLocks noGrp="1"/>
          </p:cNvSpPr>
          <p:nvPr>
            <p:ph sz="half" idx="1"/>
          </p:nvPr>
        </p:nvSpPr>
        <p:spPr/>
        <p:txBody>
          <a:bodyPr>
            <a:normAutofit fontScale="92500" lnSpcReduction="20000"/>
          </a:bodyPr>
          <a:lstStyle/>
          <a:p>
            <a:r>
              <a:rPr lang="en-NZ" dirty="0"/>
              <a:t>Begin to understand your insurance policies. Use external legal support. </a:t>
            </a:r>
          </a:p>
          <a:p>
            <a:pPr lvl="1"/>
            <a:r>
              <a:rPr lang="en-NZ" dirty="0"/>
              <a:t>What are your excesses – are the individually under each policy or do you have a combined excess across several policies. </a:t>
            </a:r>
          </a:p>
          <a:p>
            <a:pPr lvl="1"/>
            <a:r>
              <a:rPr lang="en-NZ" dirty="0"/>
              <a:t>What costs are likely to be covered </a:t>
            </a:r>
          </a:p>
          <a:p>
            <a:pPr lvl="1"/>
            <a:r>
              <a:rPr lang="en-NZ" dirty="0"/>
              <a:t>What are unusual exclusions </a:t>
            </a:r>
          </a:p>
          <a:p>
            <a:pPr lvl="1"/>
            <a:r>
              <a:rPr lang="en-NZ" dirty="0"/>
              <a:t>What are the core sentiments of your policies – entitled to be put into the same position you were in immediately before the incident. </a:t>
            </a:r>
          </a:p>
        </p:txBody>
      </p:sp>
      <p:sp>
        <p:nvSpPr>
          <p:cNvPr id="4" name="Content Placeholder 3">
            <a:extLst>
              <a:ext uri="{FF2B5EF4-FFF2-40B4-BE49-F238E27FC236}">
                <a16:creationId xmlns:a16="http://schemas.microsoft.com/office/drawing/2014/main" id="{D4A02A1D-093D-6B35-248B-6A29816C2A38}"/>
              </a:ext>
            </a:extLst>
          </p:cNvPr>
          <p:cNvSpPr>
            <a:spLocks noGrp="1"/>
          </p:cNvSpPr>
          <p:nvPr>
            <p:ph sz="half" idx="2"/>
          </p:nvPr>
        </p:nvSpPr>
        <p:spPr/>
        <p:txBody>
          <a:bodyPr>
            <a:normAutofit fontScale="92500" lnSpcReduction="20000"/>
          </a:bodyPr>
          <a:lstStyle/>
          <a:p>
            <a:r>
              <a:rPr lang="en-NZ" dirty="0"/>
              <a:t>This will start to guide your communications with insurers, how you engage consultants, how you make decisions on what costs to incur. </a:t>
            </a:r>
          </a:p>
          <a:p>
            <a:r>
              <a:rPr lang="en-NZ" dirty="0"/>
              <a:t>Start to understand repair / replace / betterment. </a:t>
            </a:r>
          </a:p>
          <a:p>
            <a:r>
              <a:rPr lang="en-NZ" dirty="0"/>
              <a:t>Review records of state of assets before the incident. </a:t>
            </a:r>
          </a:p>
          <a:p>
            <a:r>
              <a:rPr lang="en-NZ" dirty="0"/>
              <a:t>Financial losses: Set up systems for coding / allocating losses to the claim. </a:t>
            </a:r>
          </a:p>
        </p:txBody>
      </p:sp>
    </p:spTree>
    <p:extLst>
      <p:ext uri="{BB962C8B-B14F-4D97-AF65-F5344CB8AC3E}">
        <p14:creationId xmlns:p14="http://schemas.microsoft.com/office/powerpoint/2010/main" val="3492450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9B03-DC38-BE0F-DF4A-AD8D61A40692}"/>
              </a:ext>
            </a:extLst>
          </p:cNvPr>
          <p:cNvSpPr>
            <a:spLocks noGrp="1"/>
          </p:cNvSpPr>
          <p:nvPr>
            <p:ph type="title"/>
          </p:nvPr>
        </p:nvSpPr>
        <p:spPr/>
        <p:txBody>
          <a:bodyPr/>
          <a:lstStyle/>
          <a:p>
            <a:r>
              <a:rPr lang="en-NZ" dirty="0"/>
              <a:t>Key learnings from short-term time period: </a:t>
            </a:r>
          </a:p>
        </p:txBody>
      </p:sp>
      <p:sp>
        <p:nvSpPr>
          <p:cNvPr id="3" name="Content Placeholder 2">
            <a:extLst>
              <a:ext uri="{FF2B5EF4-FFF2-40B4-BE49-F238E27FC236}">
                <a16:creationId xmlns:a16="http://schemas.microsoft.com/office/drawing/2014/main" id="{96CC17E5-6E34-F6FB-4690-EFF0A52F92BD}"/>
              </a:ext>
            </a:extLst>
          </p:cNvPr>
          <p:cNvSpPr>
            <a:spLocks noGrp="1"/>
          </p:cNvSpPr>
          <p:nvPr>
            <p:ph sz="half" idx="1"/>
          </p:nvPr>
        </p:nvSpPr>
        <p:spPr/>
        <p:txBody>
          <a:bodyPr/>
          <a:lstStyle/>
          <a:p>
            <a:r>
              <a:rPr lang="en-NZ" dirty="0"/>
              <a:t>Understand the roles of the insurer’s team and their objectives: </a:t>
            </a:r>
          </a:p>
          <a:p>
            <a:pPr lvl="1"/>
            <a:r>
              <a:rPr lang="en-NZ" dirty="0"/>
              <a:t>Think ahead to settlement negotiation, and understand that they are paid by the insurers to interrogate loss, policy liability and dispute evidence. </a:t>
            </a:r>
          </a:p>
        </p:txBody>
      </p:sp>
      <p:sp>
        <p:nvSpPr>
          <p:cNvPr id="4" name="Content Placeholder 3">
            <a:extLst>
              <a:ext uri="{FF2B5EF4-FFF2-40B4-BE49-F238E27FC236}">
                <a16:creationId xmlns:a16="http://schemas.microsoft.com/office/drawing/2014/main" id="{AACD52B1-CF0A-FCA4-FDD5-6F835B21C8DE}"/>
              </a:ext>
            </a:extLst>
          </p:cNvPr>
          <p:cNvSpPr>
            <a:spLocks noGrp="1"/>
          </p:cNvSpPr>
          <p:nvPr>
            <p:ph sz="half" idx="2"/>
          </p:nvPr>
        </p:nvSpPr>
        <p:spPr/>
        <p:txBody>
          <a:bodyPr/>
          <a:lstStyle/>
          <a:p>
            <a:r>
              <a:rPr lang="en-NZ" dirty="0"/>
              <a:t>Lean on people who have been through the same event before – ask your brokers to connect you with their other clients who have been through it before. Reach out to the legal community – you can always reach out to Louise as well</a:t>
            </a:r>
          </a:p>
        </p:txBody>
      </p:sp>
    </p:spTree>
    <p:extLst>
      <p:ext uri="{BB962C8B-B14F-4D97-AF65-F5344CB8AC3E}">
        <p14:creationId xmlns:p14="http://schemas.microsoft.com/office/powerpoint/2010/main" val="1545401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C9E37-F4ED-6137-4527-20D8A6E499E8}"/>
              </a:ext>
            </a:extLst>
          </p:cNvPr>
          <p:cNvSpPr>
            <a:spLocks noGrp="1"/>
          </p:cNvSpPr>
          <p:nvPr>
            <p:ph type="title"/>
          </p:nvPr>
        </p:nvSpPr>
        <p:spPr>
          <a:xfrm>
            <a:off x="640080" y="1371600"/>
            <a:ext cx="5852160" cy="1097280"/>
          </a:xfrm>
        </p:spPr>
        <p:txBody>
          <a:bodyPr vert="horz" lIns="91440" tIns="45720" rIns="91440" bIns="45720" rtlCol="0" anchor="t">
            <a:normAutofit/>
          </a:bodyPr>
          <a:lstStyle/>
          <a:p>
            <a:pPr>
              <a:lnSpc>
                <a:spcPct val="90000"/>
              </a:lnSpc>
            </a:pPr>
            <a:r>
              <a:rPr lang="en-US" sz="3400"/>
              <a:t>Key learnings from short-term time period: </a:t>
            </a:r>
          </a:p>
        </p:txBody>
      </p:sp>
      <p:cxnSp>
        <p:nvCxnSpPr>
          <p:cNvPr id="15" name="Straight Connector 1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B8D695-8654-4F34-3FE4-1A2C5D7DF4FD}"/>
              </a:ext>
            </a:extLst>
          </p:cNvPr>
          <p:cNvSpPr>
            <a:spLocks noGrp="1"/>
          </p:cNvSpPr>
          <p:nvPr>
            <p:ph sz="half" idx="1"/>
          </p:nvPr>
        </p:nvSpPr>
        <p:spPr>
          <a:xfrm>
            <a:off x="640080" y="2633236"/>
            <a:ext cx="5852160" cy="3664685"/>
          </a:xfrm>
        </p:spPr>
        <p:txBody>
          <a:bodyPr vert="horz" lIns="91440" tIns="45720" rIns="91440" bIns="45720" rtlCol="0">
            <a:normAutofit lnSpcReduction="10000"/>
          </a:bodyPr>
          <a:lstStyle/>
          <a:p>
            <a:pPr>
              <a:lnSpc>
                <a:spcPct val="110000"/>
              </a:lnSpc>
            </a:pPr>
            <a:r>
              <a:rPr lang="en-US" dirty="0"/>
              <a:t>Resourcing: Restructure your </a:t>
            </a:r>
            <a:r>
              <a:rPr lang="en-US" dirty="0" err="1"/>
              <a:t>organisation</a:t>
            </a:r>
            <a:r>
              <a:rPr lang="en-US" dirty="0"/>
              <a:t> with new clearly defined roles, which may even require a management of change process. </a:t>
            </a:r>
          </a:p>
          <a:p>
            <a:pPr>
              <a:lnSpc>
                <a:spcPct val="110000"/>
              </a:lnSpc>
            </a:pPr>
            <a:r>
              <a:rPr lang="en-US" dirty="0"/>
              <a:t>A large incident that takes time to repair / reinstate will take significant internal resource. Decide if people will remain in their roles, move to work on the incident or whether you will bring in external resource to increase capacity.</a:t>
            </a:r>
          </a:p>
          <a:p>
            <a:pPr>
              <a:lnSpc>
                <a:spcPct val="110000"/>
              </a:lnSpc>
            </a:pPr>
            <a:r>
              <a:rPr lang="en-US" dirty="0"/>
              <a:t>Read your policy to determine coverage for these costs as they may shape your decisions. </a:t>
            </a:r>
          </a:p>
        </p:txBody>
      </p:sp>
      <p:pic>
        <p:nvPicPr>
          <p:cNvPr id="6" name="Content Placeholder 5">
            <a:extLst>
              <a:ext uri="{FF2B5EF4-FFF2-40B4-BE49-F238E27FC236}">
                <a16:creationId xmlns:a16="http://schemas.microsoft.com/office/drawing/2014/main" id="{6090D2CA-526E-F352-A6A3-BEDAAF4BCDA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778"/>
          <a:stretch/>
        </p:blipFill>
        <p:spPr>
          <a:xfrm>
            <a:off x="7345680" y="10"/>
            <a:ext cx="4846320" cy="6857990"/>
          </a:xfrm>
          <a:prstGeom prst="rect">
            <a:avLst/>
          </a:prstGeom>
        </p:spPr>
      </p:pic>
    </p:spTree>
    <p:extLst>
      <p:ext uri="{BB962C8B-B14F-4D97-AF65-F5344CB8AC3E}">
        <p14:creationId xmlns:p14="http://schemas.microsoft.com/office/powerpoint/2010/main" val="4071559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92B47-653C-CF96-C982-BF5B471FCEA8}"/>
              </a:ext>
            </a:extLst>
          </p:cNvPr>
          <p:cNvSpPr>
            <a:spLocks noGrp="1"/>
          </p:cNvSpPr>
          <p:nvPr>
            <p:ph type="title"/>
          </p:nvPr>
        </p:nvSpPr>
        <p:spPr>
          <a:xfrm>
            <a:off x="640080" y="1371600"/>
            <a:ext cx="3502152" cy="3591463"/>
          </a:xfrm>
        </p:spPr>
        <p:txBody>
          <a:bodyPr anchor="t">
            <a:normAutofit/>
          </a:bodyPr>
          <a:lstStyle/>
          <a:p>
            <a:r>
              <a:rPr lang="en-NZ" dirty="0"/>
              <a:t>Agenda</a:t>
            </a:r>
            <a:br>
              <a:rPr lang="en-NZ" dirty="0"/>
            </a:br>
            <a:br>
              <a:rPr lang="en-NZ" dirty="0"/>
            </a:br>
            <a:r>
              <a:rPr lang="en-NZ" i="1" dirty="0"/>
              <a:t>All with an insurance claim lens </a:t>
            </a:r>
          </a:p>
        </p:txBody>
      </p:sp>
      <p:sp>
        <p:nvSpPr>
          <p:cNvPr id="3" name="Content Placeholder 2">
            <a:extLst>
              <a:ext uri="{FF2B5EF4-FFF2-40B4-BE49-F238E27FC236}">
                <a16:creationId xmlns:a16="http://schemas.microsoft.com/office/drawing/2014/main" id="{78ACDD6E-5E43-ABB5-5F5C-682C50F8B64A}"/>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4931664" y="1371601"/>
            <a:ext cx="6620256" cy="4926318"/>
          </a:xfrm>
        </p:spPr>
        <p:txBody>
          <a:bodyPr>
            <a:normAutofit/>
          </a:bodyPr>
          <a:lstStyle/>
          <a:p>
            <a:r>
              <a:rPr lang="en-US" dirty="0"/>
              <a:t>Overview of the Flood Incident</a:t>
            </a:r>
          </a:p>
          <a:p>
            <a:r>
              <a:rPr lang="en-US" dirty="0"/>
              <a:t>Immediate Actions Taken</a:t>
            </a:r>
          </a:p>
          <a:p>
            <a:r>
              <a:rPr lang="en-US" dirty="0"/>
              <a:t>Short-Term Recovery Efforts</a:t>
            </a:r>
          </a:p>
          <a:p>
            <a:r>
              <a:rPr lang="en-US" dirty="0"/>
              <a:t>Medium-Term Strategies for Business Continuity</a:t>
            </a:r>
          </a:p>
          <a:p>
            <a:r>
              <a:rPr lang="en-US" dirty="0"/>
              <a:t>Legal Role in Insurance Claims</a:t>
            </a:r>
          </a:p>
        </p:txBody>
      </p:sp>
      <p:cxnSp>
        <p:nvCxnSpPr>
          <p:cNvPr id="10" name="Straight Connector 9">
            <a:extLst>
              <a:ext uri="{FF2B5EF4-FFF2-40B4-BE49-F238E27FC236}">
                <a16:creationId xmlns:a16="http://schemas.microsoft.com/office/drawing/2014/main" id="{40BBF191-9CC8-4313-B1CA-8DF1A53AE4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05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9C7D-1CE7-8BB3-073C-821969C35BB1}"/>
              </a:ext>
            </a:extLst>
          </p:cNvPr>
          <p:cNvSpPr>
            <a:spLocks noGrp="1"/>
          </p:cNvSpPr>
          <p:nvPr>
            <p:ph type="title"/>
          </p:nvPr>
        </p:nvSpPr>
        <p:spPr>
          <a:xfrm>
            <a:off x="640079" y="1371601"/>
            <a:ext cx="10890929" cy="840657"/>
          </a:xfrm>
        </p:spPr>
        <p:txBody>
          <a:bodyPr/>
          <a:lstStyle/>
          <a:p>
            <a:r>
              <a:rPr lang="en-NZ" dirty="0"/>
              <a:t>Cyclone Gabrielle</a:t>
            </a:r>
          </a:p>
        </p:txBody>
      </p:sp>
      <p:sp>
        <p:nvSpPr>
          <p:cNvPr id="3" name="Content Placeholder 2">
            <a:extLst>
              <a:ext uri="{FF2B5EF4-FFF2-40B4-BE49-F238E27FC236}">
                <a16:creationId xmlns:a16="http://schemas.microsoft.com/office/drawing/2014/main" id="{C1779FEF-6E0B-CFE3-2AE1-E9E0E9E59E16}"/>
              </a:ext>
            </a:extLst>
          </p:cNvPr>
          <p:cNvSpPr>
            <a:spLocks noGrp="1"/>
          </p:cNvSpPr>
          <p:nvPr>
            <p:ph sz="half" idx="1"/>
          </p:nvPr>
        </p:nvSpPr>
        <p:spPr>
          <a:xfrm>
            <a:off x="640080" y="2212258"/>
            <a:ext cx="5212080" cy="3987374"/>
          </a:xfrm>
        </p:spPr>
        <p:txBody>
          <a:bodyPr>
            <a:normAutofit/>
          </a:bodyPr>
          <a:lstStyle/>
          <a:p>
            <a:r>
              <a:rPr lang="en-NZ" dirty="0"/>
              <a:t>A second event occurred in Feb 2023. </a:t>
            </a:r>
          </a:p>
          <a:p>
            <a:r>
              <a:rPr lang="en-NZ" dirty="0"/>
              <a:t>Legal considerations:</a:t>
            </a:r>
          </a:p>
          <a:p>
            <a:pPr lvl="1"/>
            <a:r>
              <a:rPr lang="en-NZ" dirty="0"/>
              <a:t>Delineation between two different insurance claims </a:t>
            </a:r>
          </a:p>
          <a:p>
            <a:pPr lvl="1"/>
            <a:r>
              <a:rPr lang="en-NZ" dirty="0"/>
              <a:t>Categorisation of work – was it done to mitigate the potential loss from a second event, or was it work related to the first claim, or was it work done to repair damage from the second event? </a:t>
            </a:r>
          </a:p>
        </p:txBody>
      </p:sp>
      <p:sp>
        <p:nvSpPr>
          <p:cNvPr id="4" name="Content Placeholder 3">
            <a:extLst>
              <a:ext uri="{FF2B5EF4-FFF2-40B4-BE49-F238E27FC236}">
                <a16:creationId xmlns:a16="http://schemas.microsoft.com/office/drawing/2014/main" id="{395EC61F-6F88-F155-9D26-48C1D9AE8754}"/>
              </a:ext>
            </a:extLst>
          </p:cNvPr>
          <p:cNvSpPr>
            <a:spLocks noGrp="1"/>
          </p:cNvSpPr>
          <p:nvPr>
            <p:ph sz="half" idx="2"/>
          </p:nvPr>
        </p:nvSpPr>
        <p:spPr>
          <a:xfrm>
            <a:off x="6318928" y="2212258"/>
            <a:ext cx="5212080" cy="3987374"/>
          </a:xfrm>
        </p:spPr>
        <p:txBody>
          <a:bodyPr>
            <a:normAutofit/>
          </a:bodyPr>
          <a:lstStyle/>
          <a:p>
            <a:r>
              <a:rPr lang="en-NZ" dirty="0"/>
              <a:t>Data capture: Start recording as soon as an incident occurs, even if you think it is not material and falls beneath your excess. Costs may total to a number that the business considers it is worthwhile making a claim. </a:t>
            </a:r>
          </a:p>
        </p:txBody>
      </p:sp>
    </p:spTree>
    <p:extLst>
      <p:ext uri="{BB962C8B-B14F-4D97-AF65-F5344CB8AC3E}">
        <p14:creationId xmlns:p14="http://schemas.microsoft.com/office/powerpoint/2010/main" val="1996913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03A6D-B2E1-B930-8F74-E3D25FE998B3}"/>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Long-Term Infrastructure Improvements</a:t>
            </a:r>
          </a:p>
        </p:txBody>
      </p:sp>
      <p:pic>
        <p:nvPicPr>
          <p:cNvPr id="5" name="Content Placeholder 4" descr="Airport runway before the storm.">
            <a:extLst>
              <a:ext uri="{FF2B5EF4-FFF2-40B4-BE49-F238E27FC236}">
                <a16:creationId xmlns:a16="http://schemas.microsoft.com/office/drawing/2014/main" id="{0965DF9B-0A38-47C3-AD0C-F8B617B3B67E}"/>
              </a:ext>
            </a:extLst>
          </p:cNvPr>
          <p:cNvPicPr>
            <a:picLocks noGrp="1" noChangeAspect="1"/>
          </p:cNvPicPr>
          <p:nvPr>
            <p:ph sz="half" idx="1"/>
          </p:nvPr>
        </p:nvPicPr>
        <p:blipFill>
          <a:blip r:embed="rId3"/>
          <a:srcRect l="27162" r="33239"/>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BD2FDE1-73C5-AE1D-7355-BF4BFA0D369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fontScale="92500" lnSpcReduction="10000"/>
          </a:bodyPr>
          <a:lstStyle/>
          <a:p>
            <a:pPr marL="0" indent="0">
              <a:spcBef>
                <a:spcPts val="2500"/>
              </a:spcBef>
              <a:buNone/>
            </a:pPr>
            <a:r>
              <a:rPr lang="en-US" sz="1400" b="1" dirty="0"/>
              <a:t>Response to Flooding</a:t>
            </a:r>
          </a:p>
          <a:p>
            <a:pPr marL="0" lvl="1" indent="0">
              <a:buNone/>
            </a:pPr>
            <a:r>
              <a:rPr lang="en-US" sz="1400" dirty="0"/>
              <a:t>Strategic planning for long-term infrastructure improvements has begun to mitigate future risks.</a:t>
            </a:r>
          </a:p>
          <a:p>
            <a:pPr marL="0" indent="0">
              <a:spcBef>
                <a:spcPts val="2500"/>
              </a:spcBef>
              <a:buNone/>
            </a:pPr>
            <a:r>
              <a:rPr lang="en-US" sz="1400" b="1" dirty="0"/>
              <a:t>Enhancing Resilience</a:t>
            </a:r>
          </a:p>
          <a:p>
            <a:pPr marL="0" lvl="1" indent="0">
              <a:buNone/>
            </a:pPr>
            <a:r>
              <a:rPr lang="en-US" sz="1400" dirty="0"/>
              <a:t>The primary goal of these improvements is to enhance resilience against extreme weather events, ensuring operational continuity.</a:t>
            </a:r>
          </a:p>
          <a:p>
            <a:pPr marL="0" indent="0">
              <a:spcBef>
                <a:spcPts val="2500"/>
              </a:spcBef>
              <a:buNone/>
            </a:pPr>
            <a:r>
              <a:rPr lang="en-US" sz="1400" b="1" dirty="0"/>
              <a:t>Improving Operations</a:t>
            </a:r>
          </a:p>
          <a:p>
            <a:pPr marL="0" lvl="1" indent="0">
              <a:buNone/>
            </a:pPr>
            <a:r>
              <a:rPr lang="en-US" sz="1400" dirty="0"/>
              <a:t>These upgrades will also improve overall airport operations, leading to better efficiency and passenger experience.</a:t>
            </a:r>
          </a:p>
          <a:p>
            <a:pPr marL="0" lvl="1" indent="0">
              <a:buNone/>
            </a:pPr>
            <a:endParaRPr lang="en-US" sz="1400" dirty="0"/>
          </a:p>
          <a:p>
            <a:pPr marL="0" lvl="1" indent="0">
              <a:buNone/>
            </a:pPr>
            <a:r>
              <a:rPr lang="en-US" sz="1400" b="1" dirty="0"/>
              <a:t>Insurance considerations</a:t>
            </a:r>
          </a:p>
          <a:p>
            <a:pPr marL="0" lvl="1" indent="0">
              <a:buNone/>
            </a:pPr>
            <a:r>
              <a:rPr lang="en-US" sz="1400" dirty="0"/>
              <a:t>Understand the difference between future resilience that is not related to the claim and work done to get the business back into the state it was before the incident. </a:t>
            </a:r>
            <a:endParaRPr lang="en-NZ" sz="1400" dirty="0"/>
          </a:p>
        </p:txBody>
      </p:sp>
    </p:spTree>
    <p:extLst>
      <p:ext uri="{BB962C8B-B14F-4D97-AF65-F5344CB8AC3E}">
        <p14:creationId xmlns:p14="http://schemas.microsoft.com/office/powerpoint/2010/main" val="424802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87094F2C-8CBB-97B0-B0E3-A93EE7AAFDBB}"/>
              </a:ext>
            </a:extLst>
          </p:cNvPr>
          <p:cNvSpPr>
            <a:spLocks noGrp="1"/>
          </p:cNvSpPr>
          <p:nvPr>
            <p:ph type="ctrTitle"/>
          </p:nvPr>
        </p:nvSpPr>
        <p:spPr>
          <a:xfrm>
            <a:off x="559219" y="1115844"/>
            <a:ext cx="7680960" cy="4631911"/>
          </a:xfrm>
        </p:spPr>
        <p:txBody>
          <a:bodyPr anchor="b">
            <a:normAutofit/>
          </a:bodyPr>
          <a:lstStyle/>
          <a:p>
            <a:r>
              <a:rPr lang="en-NZ" sz="6500"/>
              <a:t>Legal Role in Insurance Claims</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488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FF90E-B4FE-DE9B-4471-45EE42DBCBD2}"/>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dirty="0"/>
              <a:t>Legal Considerations</a:t>
            </a:r>
          </a:p>
        </p:txBody>
      </p:sp>
      <p:sp>
        <p:nvSpPr>
          <p:cNvPr id="4" name="Content Placeholder 3">
            <a:extLst>
              <a:ext uri="{FF2B5EF4-FFF2-40B4-BE49-F238E27FC236}">
                <a16:creationId xmlns:a16="http://schemas.microsoft.com/office/drawing/2014/main" id="{73EF0594-6DA4-9557-7BE7-5595369E848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1514171"/>
            <a:ext cx="6291472" cy="4785809"/>
          </a:xfrm>
        </p:spPr>
        <p:txBody>
          <a:bodyPr>
            <a:normAutofit fontScale="77500" lnSpcReduction="20000"/>
          </a:bodyPr>
          <a:lstStyle/>
          <a:p>
            <a:pPr marL="0" indent="0">
              <a:spcBef>
                <a:spcPts val="2500"/>
              </a:spcBef>
              <a:buNone/>
            </a:pPr>
            <a:r>
              <a:rPr lang="en-US" sz="1400" b="1" dirty="0"/>
              <a:t>Importance of Documentation</a:t>
            </a:r>
          </a:p>
          <a:p>
            <a:pPr marL="0" lvl="1" indent="0">
              <a:buNone/>
            </a:pPr>
            <a:r>
              <a:rPr lang="en-US" sz="1400" dirty="0"/>
              <a:t>Proper documentation is essential for successfully managing insurance claims and ensuring claims are processed efficiently. Set your claim up for success with good data systems. </a:t>
            </a:r>
          </a:p>
          <a:p>
            <a:pPr marL="0" indent="0">
              <a:spcBef>
                <a:spcPts val="2500"/>
              </a:spcBef>
              <a:buNone/>
            </a:pPr>
            <a:r>
              <a:rPr lang="en-US" sz="1400" b="1" dirty="0"/>
              <a:t>Gathering Evidence</a:t>
            </a:r>
          </a:p>
          <a:p>
            <a:pPr marL="0" lvl="1" indent="0">
              <a:buNone/>
            </a:pPr>
            <a:r>
              <a:rPr lang="en-US" sz="1400" dirty="0"/>
              <a:t>Gathering evidence of damage is crucial for substantiating insurance claims and fulfilling policy requirements.</a:t>
            </a:r>
          </a:p>
          <a:p>
            <a:pPr marL="0" indent="0">
              <a:spcBef>
                <a:spcPts val="2500"/>
              </a:spcBef>
              <a:buNone/>
            </a:pPr>
            <a:r>
              <a:rPr lang="en-US" sz="1400" b="1" dirty="0"/>
              <a:t>Compliance with Policies</a:t>
            </a:r>
          </a:p>
          <a:p>
            <a:pPr marL="0" lvl="1" indent="0">
              <a:buNone/>
            </a:pPr>
            <a:r>
              <a:rPr lang="en-US" sz="1400" dirty="0"/>
              <a:t>Ensuring compliance with insurance policy requirements helps in avoiding claim denials and ensures coverage. </a:t>
            </a:r>
            <a:r>
              <a:rPr lang="en-NZ" sz="1400" dirty="0"/>
              <a:t>It is crucial for lawyers to thoroughly understand the intricacies of insurance policies to effectively navigate claims. Understanding timeframes for making a claim under the policy documents. </a:t>
            </a:r>
          </a:p>
          <a:p>
            <a:pPr marL="0" lvl="1" indent="0">
              <a:buNone/>
            </a:pPr>
            <a:endParaRPr lang="en-NZ" sz="1400" dirty="0"/>
          </a:p>
          <a:p>
            <a:pPr marL="0" lvl="1" indent="0">
              <a:buNone/>
            </a:pPr>
            <a:r>
              <a:rPr lang="en-NZ" sz="1400" b="1" dirty="0"/>
              <a:t>Effective Communication</a:t>
            </a:r>
          </a:p>
          <a:p>
            <a:pPr marL="0" lvl="1" indent="0">
              <a:buNone/>
            </a:pPr>
            <a:r>
              <a:rPr lang="en-NZ" sz="1400" dirty="0"/>
              <a:t>Successful claim management relies on clear and effective communication between lawyers and insurance companies.</a:t>
            </a:r>
          </a:p>
          <a:p>
            <a:pPr marL="0" lvl="1" indent="0">
              <a:buNone/>
            </a:pPr>
            <a:endParaRPr lang="en-NZ" sz="1400" dirty="0"/>
          </a:p>
          <a:p>
            <a:pPr marL="0" lvl="1" indent="0">
              <a:buNone/>
            </a:pPr>
            <a:r>
              <a:rPr lang="en-NZ" sz="1400" b="1" dirty="0"/>
              <a:t>Financial results </a:t>
            </a:r>
          </a:p>
          <a:p>
            <a:pPr marL="0" lvl="1" indent="0">
              <a:buNone/>
            </a:pPr>
            <a:r>
              <a:rPr lang="en-NZ" sz="1400" dirty="0"/>
              <a:t>The impact and accounting treatment of the insurance monies received and monies spend (</a:t>
            </a:r>
            <a:r>
              <a:rPr lang="en-NZ" sz="1400" dirty="0" err="1"/>
              <a:t>Opex</a:t>
            </a:r>
            <a:r>
              <a:rPr lang="en-NZ" sz="1400" dirty="0"/>
              <a:t> vs Capex) will need to be considered. </a:t>
            </a:r>
          </a:p>
          <a:p>
            <a:pPr marL="0" lvl="1" indent="0">
              <a:buNone/>
            </a:pPr>
            <a:endParaRPr lang="en-NZ" sz="1400" dirty="0"/>
          </a:p>
        </p:txBody>
      </p:sp>
      <p:pic>
        <p:nvPicPr>
          <p:cNvPr id="5" name="Content Placeholder 4" descr="Documents to be checked at home in the kitchen">
            <a:extLst>
              <a:ext uri="{FF2B5EF4-FFF2-40B4-BE49-F238E27FC236}">
                <a16:creationId xmlns:a16="http://schemas.microsoft.com/office/drawing/2014/main" id="{4BA5CF5F-0363-42B2-A828-0A663C462932}"/>
              </a:ext>
            </a:extLst>
          </p:cNvPr>
          <p:cNvPicPr>
            <a:picLocks noGrp="1" noChangeAspect="1"/>
          </p:cNvPicPr>
          <p:nvPr>
            <p:ph sz="half" idx="1"/>
          </p:nvPr>
        </p:nvPicPr>
        <p:blipFill>
          <a:blip r:embed="rId3"/>
          <a:srcRect l="15492" r="29502"/>
          <a:stretch/>
        </p:blipFill>
        <p:spPr>
          <a:xfrm>
            <a:off x="7776429" y="914400"/>
            <a:ext cx="4414591" cy="5357106"/>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23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F161-FA84-79B0-493D-361C35AC0A2F}"/>
              </a:ext>
            </a:extLst>
          </p:cNvPr>
          <p:cNvSpPr>
            <a:spLocks noGrp="1"/>
          </p:cNvSpPr>
          <p:nvPr>
            <p:ph type="title"/>
          </p:nvPr>
        </p:nvSpPr>
        <p:spPr/>
        <p:txBody>
          <a:bodyPr/>
          <a:lstStyle/>
          <a:p>
            <a:r>
              <a:rPr lang="en-NZ" dirty="0"/>
              <a:t>Practical considerations</a:t>
            </a:r>
          </a:p>
        </p:txBody>
      </p:sp>
      <p:sp>
        <p:nvSpPr>
          <p:cNvPr id="3" name="Content Placeholder 2">
            <a:extLst>
              <a:ext uri="{FF2B5EF4-FFF2-40B4-BE49-F238E27FC236}">
                <a16:creationId xmlns:a16="http://schemas.microsoft.com/office/drawing/2014/main" id="{B08D1AB8-2A41-F52F-024A-6ABE8FCDF45E}"/>
              </a:ext>
            </a:extLst>
          </p:cNvPr>
          <p:cNvSpPr>
            <a:spLocks noGrp="1"/>
          </p:cNvSpPr>
          <p:nvPr>
            <p:ph sz="half" idx="1"/>
          </p:nvPr>
        </p:nvSpPr>
        <p:spPr/>
        <p:txBody>
          <a:bodyPr/>
          <a:lstStyle/>
          <a:p>
            <a:r>
              <a:rPr lang="en-NZ" dirty="0"/>
              <a:t>Legal resource for the length of the claim:</a:t>
            </a:r>
          </a:p>
          <a:p>
            <a:pPr lvl="1"/>
            <a:r>
              <a:rPr lang="en-NZ" dirty="0"/>
              <a:t>Internal resource </a:t>
            </a:r>
          </a:p>
          <a:p>
            <a:pPr lvl="1"/>
            <a:r>
              <a:rPr lang="en-NZ" dirty="0"/>
              <a:t>External support </a:t>
            </a:r>
          </a:p>
          <a:p>
            <a:r>
              <a:rPr lang="en-NZ" dirty="0"/>
              <a:t>Resourcing the repair / replacement process – internal staff vs external staff </a:t>
            </a:r>
          </a:p>
          <a:p>
            <a:endParaRPr lang="en-NZ" dirty="0"/>
          </a:p>
          <a:p>
            <a:endParaRPr lang="en-NZ" dirty="0"/>
          </a:p>
        </p:txBody>
      </p:sp>
      <p:pic>
        <p:nvPicPr>
          <p:cNvPr id="6" name="Content Placeholder 5" descr="Group of people posing for a photo">
            <a:extLst>
              <a:ext uri="{FF2B5EF4-FFF2-40B4-BE49-F238E27FC236}">
                <a16:creationId xmlns:a16="http://schemas.microsoft.com/office/drawing/2014/main" id="{720B7F99-1A91-F610-01F3-B9944717E8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8250" y="2676913"/>
            <a:ext cx="5213350" cy="3479024"/>
          </a:xfrm>
        </p:spPr>
      </p:pic>
    </p:spTree>
    <p:extLst>
      <p:ext uri="{BB962C8B-B14F-4D97-AF65-F5344CB8AC3E}">
        <p14:creationId xmlns:p14="http://schemas.microsoft.com/office/powerpoint/2010/main" val="2535493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0C70-C2CC-7108-93A6-8E9A9AB86C92}"/>
              </a:ext>
            </a:extLst>
          </p:cNvPr>
          <p:cNvSpPr>
            <a:spLocks noGrp="1"/>
          </p:cNvSpPr>
          <p:nvPr>
            <p:ph type="title"/>
          </p:nvPr>
        </p:nvSpPr>
        <p:spPr>
          <a:xfrm>
            <a:off x="640079" y="934065"/>
            <a:ext cx="10890929" cy="1534816"/>
          </a:xfrm>
        </p:spPr>
        <p:txBody>
          <a:bodyPr>
            <a:normAutofit fontScale="90000"/>
          </a:bodyPr>
          <a:lstStyle/>
          <a:p>
            <a:r>
              <a:rPr lang="en-NZ" dirty="0" err="1"/>
              <a:t>Slido</a:t>
            </a:r>
            <a:r>
              <a:rPr lang="en-NZ" dirty="0"/>
              <a:t> Question: In AIAL’s most recent interim results, how much did they disclose they have been paid by insurers for the claim? </a:t>
            </a:r>
          </a:p>
        </p:txBody>
      </p:sp>
      <p:sp>
        <p:nvSpPr>
          <p:cNvPr id="3" name="Content Placeholder 2">
            <a:extLst>
              <a:ext uri="{FF2B5EF4-FFF2-40B4-BE49-F238E27FC236}">
                <a16:creationId xmlns:a16="http://schemas.microsoft.com/office/drawing/2014/main" id="{396F9FCA-63C1-5A75-508D-5141A8ADA5D7}"/>
              </a:ext>
            </a:extLst>
          </p:cNvPr>
          <p:cNvSpPr>
            <a:spLocks noGrp="1"/>
          </p:cNvSpPr>
          <p:nvPr>
            <p:ph sz="half" idx="1"/>
          </p:nvPr>
        </p:nvSpPr>
        <p:spPr>
          <a:xfrm>
            <a:off x="640079" y="3016930"/>
            <a:ext cx="5212080" cy="2312154"/>
          </a:xfrm>
        </p:spPr>
        <p:txBody>
          <a:bodyPr/>
          <a:lstStyle/>
          <a:p>
            <a:r>
              <a:rPr lang="en-NZ" dirty="0"/>
              <a:t>A: $8.75m </a:t>
            </a:r>
          </a:p>
          <a:p>
            <a:r>
              <a:rPr lang="en-NZ" dirty="0"/>
              <a:t>B: $12.5m</a:t>
            </a:r>
          </a:p>
          <a:p>
            <a:r>
              <a:rPr lang="en-NZ" dirty="0"/>
              <a:t>C: $22.5m</a:t>
            </a:r>
          </a:p>
        </p:txBody>
      </p:sp>
      <p:sp>
        <p:nvSpPr>
          <p:cNvPr id="4" name="Content Placeholder 3">
            <a:extLst>
              <a:ext uri="{FF2B5EF4-FFF2-40B4-BE49-F238E27FC236}">
                <a16:creationId xmlns:a16="http://schemas.microsoft.com/office/drawing/2014/main" id="{90F22261-BD0F-4437-230B-5711A6586538}"/>
              </a:ext>
            </a:extLst>
          </p:cNvPr>
          <p:cNvSpPr>
            <a:spLocks noGrp="1"/>
          </p:cNvSpPr>
          <p:nvPr>
            <p:ph sz="half" idx="2"/>
          </p:nvPr>
        </p:nvSpPr>
        <p:spPr/>
        <p:txBody>
          <a:bodyPr/>
          <a:lstStyle/>
          <a:p>
            <a:endParaRPr lang="en-NZ"/>
          </a:p>
        </p:txBody>
      </p:sp>
    </p:spTree>
    <p:extLst>
      <p:ext uri="{BB962C8B-B14F-4D97-AF65-F5344CB8AC3E}">
        <p14:creationId xmlns:p14="http://schemas.microsoft.com/office/powerpoint/2010/main" val="3490258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9F51-45CC-A204-C0CF-88DCB07033BD}"/>
              </a:ext>
            </a:extLst>
          </p:cNvPr>
          <p:cNvSpPr>
            <a:spLocks noGrp="1"/>
          </p:cNvSpPr>
          <p:nvPr>
            <p:ph type="title"/>
          </p:nvPr>
        </p:nvSpPr>
        <p:spPr/>
        <p:txBody>
          <a:bodyPr/>
          <a:lstStyle/>
          <a:p>
            <a:r>
              <a:rPr lang="en-NZ" dirty="0"/>
              <a:t>Current status of claim: </a:t>
            </a:r>
          </a:p>
        </p:txBody>
      </p:sp>
      <p:sp>
        <p:nvSpPr>
          <p:cNvPr id="3" name="Content Placeholder 2">
            <a:extLst>
              <a:ext uri="{FF2B5EF4-FFF2-40B4-BE49-F238E27FC236}">
                <a16:creationId xmlns:a16="http://schemas.microsoft.com/office/drawing/2014/main" id="{EF5E4E92-E1C9-755E-0710-F2F9C5332364}"/>
              </a:ext>
            </a:extLst>
          </p:cNvPr>
          <p:cNvSpPr>
            <a:spLocks noGrp="1"/>
          </p:cNvSpPr>
          <p:nvPr>
            <p:ph sz="half" idx="1"/>
          </p:nvPr>
        </p:nvSpPr>
        <p:spPr>
          <a:xfrm>
            <a:off x="640080" y="2074607"/>
            <a:ext cx="10890928" cy="4424516"/>
          </a:xfrm>
        </p:spPr>
        <p:txBody>
          <a:bodyPr>
            <a:noAutofit/>
          </a:bodyPr>
          <a:lstStyle/>
          <a:p>
            <a:r>
              <a:rPr lang="en-US" sz="1400" dirty="0"/>
              <a:t>On 27 January 2023, Auckland experienced widespread flash flooding caused by record-breaking rainfall. Auckland Airport experienced flooding across the precinct and particularly the international terminal building. Both the domestic and international terminals were closed for short periods starting that evening, with domestic flights resuming at midday on 28 January 2023 and international flights from the morning of 29 January 2023. Auckland Airport suffered flood damage to assets across its precinct. </a:t>
            </a:r>
          </a:p>
          <a:p>
            <a:r>
              <a:rPr lang="en-US" sz="1400" dirty="0"/>
              <a:t>The most significant areas of damage were to </a:t>
            </a:r>
            <a:r>
              <a:rPr lang="en-US" sz="1400" dirty="0" err="1"/>
              <a:t>checkin</a:t>
            </a:r>
            <a:r>
              <a:rPr lang="en-US" sz="1400" dirty="0"/>
              <a:t>, baggage and vertical transportation at the international terminal building. Auckland Airport has material damage, business interruption and construction works insurance policies in place. </a:t>
            </a:r>
          </a:p>
          <a:p>
            <a:r>
              <a:rPr lang="en-US" sz="1400" dirty="0"/>
              <a:t>The group engaged independent experts to estimate the extent and cost of damage and to support the insurance claim process.</a:t>
            </a:r>
          </a:p>
          <a:p>
            <a:r>
              <a:rPr lang="en-US" sz="1400" dirty="0"/>
              <a:t>The group </a:t>
            </a:r>
            <a:r>
              <a:rPr lang="en-US" sz="1400" dirty="0" err="1"/>
              <a:t>recognises</a:t>
            </a:r>
            <a:r>
              <a:rPr lang="en-US" sz="1400" dirty="0"/>
              <a:t> the expected insurance proceeds when they can be reliably estimated and the recovery is virtually certain. The insurers agreed to a further payment of $4.0 million, which the group has </a:t>
            </a:r>
            <a:r>
              <a:rPr lang="en-US" sz="1400" dirty="0" err="1"/>
              <a:t>recognised</a:t>
            </a:r>
            <a:r>
              <a:rPr lang="en-US" sz="1400" dirty="0"/>
              <a:t> as income during the six months ended 31 December 2024. In total, the group has </a:t>
            </a:r>
            <a:r>
              <a:rPr lang="en-US" sz="1400" dirty="0" err="1"/>
              <a:t>recognised</a:t>
            </a:r>
            <a:r>
              <a:rPr lang="en-US" sz="1400" dirty="0"/>
              <a:t> $28.0 million as income since the January 2023 event. The repair and replacement of damaged assets is advanced, save for vertical transport, which is planned to be completed during the 2025 calendar year. During the six months ended 31 December 2024 the group </a:t>
            </a:r>
            <a:r>
              <a:rPr lang="en-US" sz="1400" dirty="0" err="1"/>
              <a:t>recognised</a:t>
            </a:r>
            <a:r>
              <a:rPr lang="en-US" sz="1400" dirty="0"/>
              <a:t> $1.5 million of flood related expenses for repairs. </a:t>
            </a:r>
          </a:p>
          <a:p>
            <a:r>
              <a:rPr lang="en-US" sz="1400" dirty="0"/>
              <a:t>In total, the group has </a:t>
            </a:r>
            <a:r>
              <a:rPr lang="en-US" sz="1400" dirty="0" err="1"/>
              <a:t>recognised</a:t>
            </a:r>
            <a:r>
              <a:rPr lang="en-US" sz="1400" dirty="0"/>
              <a:t> $22.3 million as flood-related expenses since the January 2023 event. The group has </a:t>
            </a:r>
            <a:r>
              <a:rPr lang="en-US" sz="1400" dirty="0" err="1"/>
              <a:t>recognised</a:t>
            </a:r>
            <a:r>
              <a:rPr lang="en-US" sz="1400" dirty="0"/>
              <a:t> net proceeds of $2.5 million in the consolidated interim income statement during the six months ended 31 December 2024 and net proceeds of $5.7 million since the January 2023 event.</a:t>
            </a:r>
            <a:endParaRPr lang="en-NZ" sz="1400" dirty="0"/>
          </a:p>
        </p:txBody>
      </p:sp>
    </p:spTree>
    <p:extLst>
      <p:ext uri="{BB962C8B-B14F-4D97-AF65-F5344CB8AC3E}">
        <p14:creationId xmlns:p14="http://schemas.microsoft.com/office/powerpoint/2010/main" val="248347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7A463-3A44-2D37-7E45-32AA96E94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itle 11"/>
          <p:cNvSpPr>
            <a:spLocks noGrp="1"/>
          </p:cNvSpPr>
          <p:nvPr>
            <p:ph type="title"/>
          </p:nvPr>
        </p:nvSpPr>
        <p:spPr>
          <a:xfrm>
            <a:off x="229130" y="925514"/>
            <a:ext cx="3575050" cy="1195388"/>
          </a:xfrm>
        </p:spPr>
        <p:txBody>
          <a:bodyPr/>
          <a:lstStyle/>
          <a:p>
            <a:r>
              <a:rPr lang="en-NZ"/>
              <a:t>Ngā mihi </a:t>
            </a:r>
            <a:r>
              <a:rPr lang="en-NZ" err="1"/>
              <a:t>nui</a:t>
            </a:r>
            <a:br>
              <a:rPr lang="en-NZ"/>
            </a:br>
            <a:r>
              <a:rPr lang="en-NZ"/>
              <a:t>Thank you</a:t>
            </a:r>
          </a:p>
        </p:txBody>
      </p:sp>
    </p:spTree>
    <p:extLst>
      <p:ext uri="{BB962C8B-B14F-4D97-AF65-F5344CB8AC3E}">
        <p14:creationId xmlns:p14="http://schemas.microsoft.com/office/powerpoint/2010/main" val="142605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D648246-E48B-4F2D-AD95-D6E373826DDA}"/>
              </a:ext>
            </a:extLst>
          </p:cNvPr>
          <p:cNvGraphicFramePr>
            <a:graphicFrameLocks noGrp="1"/>
          </p:cNvGraphicFramePr>
          <p:nvPr/>
        </p:nvGraphicFramePr>
        <p:xfrm>
          <a:off x="1725721" y="1486138"/>
          <a:ext cx="8907565" cy="4520266"/>
        </p:xfrm>
        <a:graphic>
          <a:graphicData uri="http://schemas.openxmlformats.org/drawingml/2006/table">
            <a:tbl>
              <a:tblPr firstRow="1" bandRow="1">
                <a:tableStyleId>{5C22544A-7EE6-4342-B048-85BDC9FD1C3A}</a:tableStyleId>
              </a:tblPr>
              <a:tblGrid>
                <a:gridCol w="2969188">
                  <a:extLst>
                    <a:ext uri="{9D8B030D-6E8A-4147-A177-3AD203B41FA5}">
                      <a16:colId xmlns:a16="http://schemas.microsoft.com/office/drawing/2014/main" val="20000"/>
                    </a:ext>
                  </a:extLst>
                </a:gridCol>
                <a:gridCol w="2998628">
                  <a:extLst>
                    <a:ext uri="{9D8B030D-6E8A-4147-A177-3AD203B41FA5}">
                      <a16:colId xmlns:a16="http://schemas.microsoft.com/office/drawing/2014/main" val="20001"/>
                    </a:ext>
                  </a:extLst>
                </a:gridCol>
                <a:gridCol w="2939749">
                  <a:extLst>
                    <a:ext uri="{9D8B030D-6E8A-4147-A177-3AD203B41FA5}">
                      <a16:colId xmlns:a16="http://schemas.microsoft.com/office/drawing/2014/main" val="20002"/>
                    </a:ext>
                  </a:extLst>
                </a:gridCol>
              </a:tblGrid>
              <a:tr h="216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1" spc="-10">
                          <a:solidFill>
                            <a:schemeClr val="tx1">
                              <a:lumMod val="65000"/>
                              <a:lumOff val="35000"/>
                            </a:schemeClr>
                          </a:solidFill>
                          <a:latin typeface="Arial" panose="020B0604020202020204" pitchFamily="34" charset="0"/>
                          <a:cs typeface="Arial" panose="020B0604020202020204" pitchFamily="34" charset="0"/>
                        </a:rPr>
                        <a:t>Aeronautical</a:t>
                      </a:r>
                    </a:p>
                  </a:txBody>
                  <a:tcPr marL="74295" marR="74295" marT="58500" marB="87750">
                    <a:lnL w="762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1" spc="-10">
                          <a:solidFill>
                            <a:schemeClr val="tx1">
                              <a:lumMod val="65000"/>
                              <a:lumOff val="35000"/>
                            </a:schemeClr>
                          </a:solidFill>
                          <a:latin typeface="Arial" panose="020B0604020202020204" pitchFamily="34" charset="0"/>
                          <a:cs typeface="Arial" panose="020B0604020202020204" pitchFamily="34" charset="0"/>
                        </a:rPr>
                        <a:t>Retail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sz="900" b="0" kern="1200" spc="-10">
                        <a:solidFill>
                          <a:schemeClr val="tx1">
                            <a:lumMod val="50000"/>
                            <a:lumOff val="50000"/>
                          </a:schemeClr>
                        </a:solidFill>
                        <a:latin typeface="Arial" panose="020B0604020202020204" pitchFamily="34" charset="0"/>
                        <a:ea typeface="+mn-ea"/>
                        <a:cs typeface="Arial" panose="020B0604020202020204" pitchFamily="34" charset="0"/>
                      </a:endParaRPr>
                    </a:p>
                  </a:txBody>
                  <a:tcPr marL="74295" marR="74295" marT="58500" marB="87750">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1">
                          <a:solidFill>
                            <a:schemeClr val="tx1">
                              <a:lumMod val="65000"/>
                              <a:lumOff val="35000"/>
                            </a:schemeClr>
                          </a:solidFill>
                          <a:latin typeface="Arial" panose="020B0604020202020204" pitchFamily="34" charset="0"/>
                          <a:cs typeface="Arial" panose="020B0604020202020204" pitchFamily="34" charset="0"/>
                        </a:rPr>
                        <a:t>Transport</a:t>
                      </a:r>
                    </a:p>
                  </a:txBody>
                  <a:tcPr marL="74295" marR="74295" marT="58500" marB="87750">
                    <a:lnL w="127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557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1" kern="1200" spc="-10">
                          <a:solidFill>
                            <a:schemeClr val="tx1">
                              <a:lumMod val="65000"/>
                              <a:lumOff val="35000"/>
                            </a:schemeClr>
                          </a:solidFill>
                          <a:latin typeface="Arial" panose="020B0604020202020204" pitchFamily="34" charset="0"/>
                          <a:ea typeface="+mn-ea"/>
                          <a:cs typeface="Arial" panose="020B0604020202020204" pitchFamily="34" charset="0"/>
                        </a:rPr>
                        <a:t>Investment Property</a:t>
                      </a:r>
                    </a:p>
                  </a:txBody>
                  <a:tcPr marL="74295" marR="74295" marT="87750" marB="87750">
                    <a:lnL w="762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1" kern="1200" spc="-10">
                          <a:solidFill>
                            <a:schemeClr val="tx1">
                              <a:lumMod val="65000"/>
                              <a:lumOff val="35000"/>
                            </a:schemeClr>
                          </a:solidFill>
                          <a:latin typeface="Arial" panose="020B0604020202020204" pitchFamily="34" charset="0"/>
                          <a:ea typeface="+mn-ea"/>
                          <a:cs typeface="Arial" panose="020B0604020202020204" pitchFamily="34" charset="0"/>
                        </a:rPr>
                        <a:t>Hotels</a:t>
                      </a:r>
                    </a:p>
                    <a:p>
                      <a:pPr marL="90488" lvl="1" indent="0" algn="ctr" defTabSz="914400" rtl="0" eaLnBrk="1" fontAlgn="base" latinLnBrk="0" hangingPunct="1">
                        <a:lnSpc>
                          <a:spcPct val="90000"/>
                        </a:lnSpc>
                        <a:spcBef>
                          <a:spcPts val="1000"/>
                        </a:spcBef>
                        <a:spcAft>
                          <a:spcPct val="15000"/>
                        </a:spcAft>
                        <a:buClrTx/>
                        <a:buFont typeface="Arial" panose="020B0604020202020204" pitchFamily="34" charset="0"/>
                        <a:buNone/>
                        <a:defRPr/>
                      </a:pPr>
                      <a:endParaRPr lang="en-NZ" sz="1000" kern="1200">
                        <a:solidFill>
                          <a:schemeClr val="tx1"/>
                        </a:solidFill>
                        <a:highlight>
                          <a:srgbClr val="FFFF00"/>
                        </a:highlight>
                        <a:latin typeface="Arial" panose="020B0604020202020204" pitchFamily="34" charset="0"/>
                        <a:ea typeface="+mn-ea"/>
                        <a:cs typeface="Arial" panose="020B0604020202020204" pitchFamily="34" charset="0"/>
                      </a:endParaRPr>
                    </a:p>
                  </a:txBody>
                  <a:tcPr marL="74295" marR="74295" marT="87750" marB="8775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1" kern="1200" spc="-10">
                          <a:solidFill>
                            <a:schemeClr val="tx1">
                              <a:lumMod val="65000"/>
                              <a:lumOff val="35000"/>
                            </a:schemeClr>
                          </a:solidFill>
                          <a:latin typeface="Arial" panose="020B0604020202020204" pitchFamily="34" charset="0"/>
                          <a:ea typeface="+mn-ea"/>
                          <a:cs typeface="Arial" panose="020B0604020202020204" pitchFamily="34" charset="0"/>
                        </a:rPr>
                        <a:t>Queenstown Airport</a:t>
                      </a:r>
                    </a:p>
                  </a:txBody>
                  <a:tcPr marL="29250" marR="0" marT="87750" marB="87750">
                    <a:lnL w="127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Text Placeholder 1"/>
          <p:cNvSpPr>
            <a:spLocks noGrp="1"/>
          </p:cNvSpPr>
          <p:nvPr>
            <p:ph type="body" sz="quarter" idx="10"/>
          </p:nvPr>
        </p:nvSpPr>
        <p:spPr>
          <a:xfrm>
            <a:off x="1416221" y="223202"/>
            <a:ext cx="9035964" cy="340551"/>
          </a:xfrm>
        </p:spPr>
        <p:txBody>
          <a:bodyPr vert="horz" lIns="74295" tIns="37148" rIns="74295" bIns="37148" rtlCol="0" anchor="t">
            <a:noAutofit/>
          </a:bodyPr>
          <a:lstStyle/>
          <a:p>
            <a:r>
              <a:rPr lang="en-NZ" sz="2113">
                <a:solidFill>
                  <a:srgbClr val="171C8F"/>
                </a:solidFill>
                <a:latin typeface="Arial"/>
                <a:cs typeface="Arial"/>
              </a:rPr>
              <a:t>Overview of Auckland Airport</a:t>
            </a:r>
          </a:p>
        </p:txBody>
      </p:sp>
      <p:pic>
        <p:nvPicPr>
          <p:cNvPr id="5" name="Picture 4">
            <a:extLst>
              <a:ext uri="{FF2B5EF4-FFF2-40B4-BE49-F238E27FC236}">
                <a16:creationId xmlns:a16="http://schemas.microsoft.com/office/drawing/2014/main" id="{1AC428B6-6A3F-4529-BCAD-B7EC6F577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45"/>
          <a:stretch/>
        </p:blipFill>
        <p:spPr>
          <a:xfrm>
            <a:off x="7720528" y="1732258"/>
            <a:ext cx="3025819" cy="1947851"/>
          </a:xfrm>
          <a:prstGeom prst="rect">
            <a:avLst/>
          </a:prstGeom>
        </p:spPr>
      </p:pic>
      <p:pic>
        <p:nvPicPr>
          <p:cNvPr id="6" name="Picture 6" descr="Cover">
            <a:extLst>
              <a:ext uri="{FF2B5EF4-FFF2-40B4-BE49-F238E27FC236}">
                <a16:creationId xmlns:a16="http://schemas.microsoft.com/office/drawing/2014/main" id="{2A070658-EE81-4752-BFAD-8171AAF24B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6" t="1315" r="376" b="-302"/>
          <a:stretch/>
        </p:blipFill>
        <p:spPr bwMode="auto">
          <a:xfrm>
            <a:off x="4708584" y="1732258"/>
            <a:ext cx="2951786" cy="19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180222_AIAL Gate 18_038.jpg">
            <a:extLst>
              <a:ext uri="{FF2B5EF4-FFF2-40B4-BE49-F238E27FC236}">
                <a16:creationId xmlns:a16="http://schemas.microsoft.com/office/drawing/2014/main" id="{8686C5D9-CC55-4C91-AE52-6D229507F3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7952" y="1724529"/>
            <a:ext cx="2951786" cy="19478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CA3A84B-5D99-41FB-94F3-AD9BC2B2B1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00" r="6939"/>
          <a:stretch/>
        </p:blipFill>
        <p:spPr>
          <a:xfrm>
            <a:off x="7742235" y="3939647"/>
            <a:ext cx="3011676" cy="1952492"/>
          </a:xfrm>
          <a:prstGeom prst="rect">
            <a:avLst/>
          </a:prstGeom>
        </p:spPr>
      </p:pic>
      <p:pic>
        <p:nvPicPr>
          <p:cNvPr id="11" name="Picture 10">
            <a:extLst>
              <a:ext uri="{FF2B5EF4-FFF2-40B4-BE49-F238E27FC236}">
                <a16:creationId xmlns:a16="http://schemas.microsoft.com/office/drawing/2014/main" id="{94D0466A-901A-4B3A-A8E5-B45AE43DCA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76" r="6559"/>
          <a:stretch/>
        </p:blipFill>
        <p:spPr>
          <a:xfrm>
            <a:off x="1725721" y="3926136"/>
            <a:ext cx="2951784" cy="1947851"/>
          </a:xfrm>
          <a:prstGeom prst="rect">
            <a:avLst/>
          </a:prstGeom>
        </p:spPr>
      </p:pic>
      <p:pic>
        <p:nvPicPr>
          <p:cNvPr id="12" name="Picture 11">
            <a:extLst>
              <a:ext uri="{FF2B5EF4-FFF2-40B4-BE49-F238E27FC236}">
                <a16:creationId xmlns:a16="http://schemas.microsoft.com/office/drawing/2014/main" id="{29778132-ACB4-4E3B-B21B-3746BB034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8615"/>
          <a:stretch/>
        </p:blipFill>
        <p:spPr>
          <a:xfrm>
            <a:off x="4713959" y="3939648"/>
            <a:ext cx="2951784" cy="1947850"/>
          </a:xfrm>
          <a:prstGeom prst="rect">
            <a:avLst/>
          </a:prstGeom>
        </p:spPr>
      </p:pic>
      <p:sp>
        <p:nvSpPr>
          <p:cNvPr id="13" name="Text Placeholder 5">
            <a:extLst>
              <a:ext uri="{FF2B5EF4-FFF2-40B4-BE49-F238E27FC236}">
                <a16:creationId xmlns:a16="http://schemas.microsoft.com/office/drawing/2014/main" id="{09962C22-3046-4C95-9E7D-BC90A57DD50F}"/>
              </a:ext>
            </a:extLst>
          </p:cNvPr>
          <p:cNvSpPr txBox="1">
            <a:spLocks/>
          </p:cNvSpPr>
          <p:nvPr/>
        </p:nvSpPr>
        <p:spPr bwMode="auto">
          <a:xfrm>
            <a:off x="1707952" y="1030573"/>
            <a:ext cx="6689806" cy="332506"/>
          </a:xfrm>
          <a:prstGeom prst="rect">
            <a:avLst/>
          </a:prstGeom>
          <a:noFill/>
          <a:ln w="9525">
            <a:noFill/>
            <a:miter lim="800000"/>
            <a:headEnd/>
            <a:tailEnd/>
          </a:ln>
        </p:spPr>
        <p:txBody>
          <a:bodyPr vert="horz" wrap="square" lIns="74295" tIns="37148" rIns="74295" bIns="37148" numCol="1" anchor="t" anchorCtr="0" compatLnSpc="1">
            <a:prstTxWarp prst="textNoShape">
              <a:avLst/>
            </a:prstTxWarp>
          </a:bodyPr>
          <a:lstStyle/>
          <a:p>
            <a:pPr>
              <a:defRPr sz="1400" b="0" i="0" u="none" strike="noStrike" kern="1200" spc="0" baseline="0">
                <a:solidFill>
                  <a:prstClr val="black">
                    <a:lumMod val="65000"/>
                    <a:lumOff val="35000"/>
                  </a:prstClr>
                </a:solidFill>
                <a:latin typeface="+mn-lt"/>
                <a:ea typeface="+mn-ea"/>
                <a:cs typeface="+mn-cs"/>
              </a:defRPr>
            </a:pPr>
            <a:r>
              <a:rPr lang="en-US" sz="1138" b="1">
                <a:solidFill>
                  <a:srgbClr val="0D36A3"/>
                </a:solidFill>
                <a:latin typeface="Arial" panose="020B0604020202020204" pitchFamily="34" charset="0"/>
                <a:cs typeface="Arial" panose="020B0604020202020204" pitchFamily="34" charset="0"/>
              </a:rPr>
              <a:t>Diverse and complementary business activities</a:t>
            </a:r>
            <a:endParaRPr lang="en-NZ" sz="1138" b="1" baseline="30000">
              <a:solidFill>
                <a:srgbClr val="0D36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79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3D53C271-79B0-4FC7-8E2B-237677320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401" t="20096" r="21999" b="5895"/>
          <a:stretch/>
        </p:blipFill>
        <p:spPr>
          <a:xfrm>
            <a:off x="1143000" y="630230"/>
            <a:ext cx="9906000" cy="5668507"/>
          </a:xfrm>
          <a:prstGeom prst="rect">
            <a:avLst/>
          </a:prstGeom>
        </p:spPr>
      </p:pic>
      <p:sp>
        <p:nvSpPr>
          <p:cNvPr id="75" name="TextBox 74">
            <a:extLst>
              <a:ext uri="{FF2B5EF4-FFF2-40B4-BE49-F238E27FC236}">
                <a16:creationId xmlns:a16="http://schemas.microsoft.com/office/drawing/2014/main" id="{78F2E102-9B22-4D0E-9EA8-DD3FBFD59239}"/>
              </a:ext>
            </a:extLst>
          </p:cNvPr>
          <p:cNvSpPr txBox="1"/>
          <p:nvPr/>
        </p:nvSpPr>
        <p:spPr>
          <a:xfrm>
            <a:off x="3166098" y="5753461"/>
            <a:ext cx="4550028" cy="267509"/>
          </a:xfrm>
          <a:prstGeom prst="rect">
            <a:avLst/>
          </a:prstGeom>
          <a:noFill/>
        </p:spPr>
        <p:txBody>
          <a:bodyPr wrap="square" rtlCol="0">
            <a:spAutoFit/>
          </a:bodyPr>
          <a:lstStyle/>
          <a:p>
            <a:pPr marL="147042" indent="-147042" defTabSz="342891"/>
            <a:r>
              <a:rPr lang="en-NZ" sz="569" i="1">
                <a:ln w="12700">
                  <a:noFill/>
                  <a:prstDash val="solid"/>
                </a:ln>
                <a:solidFill>
                  <a:schemeClr val="bg1">
                    <a:lumMod val="50000"/>
                  </a:schemeClr>
                </a:solidFill>
              </a:rPr>
              <a:t>Notes:</a:t>
            </a:r>
          </a:p>
          <a:p>
            <a:pPr marL="147042" indent="-147042" defTabSz="342891"/>
            <a:r>
              <a:rPr lang="en-NZ" sz="569">
                <a:ln w="12700">
                  <a:noFill/>
                  <a:prstDash val="solid"/>
                </a:ln>
                <a:solidFill>
                  <a:schemeClr val="bg1">
                    <a:lumMod val="50000"/>
                  </a:schemeClr>
                </a:solidFill>
              </a:rPr>
              <a:t>1.	Pre-COVID-19, for the 12 months to 31 Dec 2019</a:t>
            </a:r>
          </a:p>
        </p:txBody>
      </p:sp>
      <p:sp>
        <p:nvSpPr>
          <p:cNvPr id="101" name="Text Placeholder 1">
            <a:extLst>
              <a:ext uri="{FF2B5EF4-FFF2-40B4-BE49-F238E27FC236}">
                <a16:creationId xmlns:a16="http://schemas.microsoft.com/office/drawing/2014/main" id="{BEC09637-917D-4CFC-A897-0EC1FA494190}"/>
              </a:ext>
            </a:extLst>
          </p:cNvPr>
          <p:cNvSpPr txBox="1">
            <a:spLocks/>
          </p:cNvSpPr>
          <p:nvPr/>
        </p:nvSpPr>
        <p:spPr>
          <a:xfrm>
            <a:off x="1318220" y="159290"/>
            <a:ext cx="9493656" cy="398933"/>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0"/>
              </a:spcBef>
              <a:spcAft>
                <a:spcPts val="488"/>
              </a:spcAft>
              <a:buNone/>
              <a:defRPr/>
            </a:pPr>
            <a:r>
              <a:rPr lang="en-NZ" sz="2275" b="1">
                <a:solidFill>
                  <a:srgbClr val="171C8F"/>
                </a:solidFill>
                <a:latin typeface="Arial" panose="020B0604020202020204" pitchFamily="34" charset="0"/>
                <a:ea typeface="+mn-ea"/>
                <a:cs typeface="Arial" panose="020B0604020202020204" pitchFamily="34" charset="0"/>
              </a:rPr>
              <a:t>1500 ha land holding enables a precinct wide vision</a:t>
            </a:r>
          </a:p>
        </p:txBody>
      </p:sp>
    </p:spTree>
    <p:extLst>
      <p:ext uri="{BB962C8B-B14F-4D97-AF65-F5344CB8AC3E}">
        <p14:creationId xmlns:p14="http://schemas.microsoft.com/office/powerpoint/2010/main" val="263789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DB6F6ADE-2A34-A8E2-22DC-8B8B92BBBA33}"/>
              </a:ext>
            </a:extLst>
          </p:cNvPr>
          <p:cNvSpPr>
            <a:spLocks noGrp="1"/>
          </p:cNvSpPr>
          <p:nvPr>
            <p:ph type="ctrTitle"/>
          </p:nvPr>
        </p:nvSpPr>
        <p:spPr>
          <a:xfrm>
            <a:off x="559219" y="1115844"/>
            <a:ext cx="7680960" cy="4631911"/>
          </a:xfrm>
        </p:spPr>
        <p:txBody>
          <a:bodyPr anchor="b">
            <a:normAutofit/>
          </a:bodyPr>
          <a:lstStyle/>
          <a:p>
            <a:r>
              <a:rPr lang="en-NZ" sz="6500" dirty="0"/>
              <a:t>Overview of the Flood Incident</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2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81" name="Rectangle 3080">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1A1BA-A409-77E8-C7D9-228C836F9519}"/>
              </a:ext>
            </a:extLst>
          </p:cNvPr>
          <p:cNvSpPr>
            <a:spLocks noGrp="1"/>
          </p:cNvSpPr>
          <p:nvPr>
            <p:ph type="title"/>
          </p:nvPr>
        </p:nvSpPr>
        <p:spPr>
          <a:xfrm>
            <a:off x="3753186" y="270388"/>
            <a:ext cx="4793651" cy="1745000"/>
          </a:xfrm>
        </p:spPr>
        <p:txBody>
          <a:bodyPr vert="horz" lIns="91440" tIns="45720" rIns="91440" bIns="45720" rtlCol="0" anchor="t">
            <a:normAutofit/>
          </a:bodyPr>
          <a:lstStyle/>
          <a:p>
            <a:r>
              <a:rPr lang="en-US" dirty="0"/>
              <a:t>Record-Breaking Rainfall</a:t>
            </a:r>
          </a:p>
        </p:txBody>
      </p:sp>
      <p:cxnSp>
        <p:nvCxnSpPr>
          <p:cNvPr id="3083" name="Straight Connector 3082">
            <a:extLst>
              <a:ext uri="{FF2B5EF4-FFF2-40B4-BE49-F238E27FC236}">
                <a16:creationId xmlns:a16="http://schemas.microsoft.com/office/drawing/2014/main" id="{40BBF191-9CC8-4313-B1CA-8DF1A53AE4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83596A06-B44A-2F3A-2173-DE29C5B140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17956" y="696789"/>
            <a:ext cx="2963898" cy="294092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C26B249-0472-B1C0-AE23-ED20413C205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36959" y="1756004"/>
            <a:ext cx="5380997" cy="4926317"/>
          </a:xfrm>
        </p:spPr>
        <p:txBody>
          <a:bodyPr>
            <a:normAutofit/>
          </a:bodyPr>
          <a:lstStyle/>
          <a:p>
            <a:pPr marL="0" indent="0">
              <a:lnSpc>
                <a:spcPct val="110000"/>
              </a:lnSpc>
              <a:spcBef>
                <a:spcPts val="2500"/>
              </a:spcBef>
              <a:buNone/>
            </a:pPr>
            <a:r>
              <a:rPr lang="en-US" sz="1500" dirty="0"/>
              <a:t>Record Rainfall Event</a:t>
            </a:r>
          </a:p>
          <a:p>
            <a:pPr marL="0" lvl="1" indent="0">
              <a:lnSpc>
                <a:spcPct val="110000"/>
              </a:lnSpc>
              <a:buNone/>
            </a:pPr>
            <a:r>
              <a:rPr lang="en-US" sz="1500" dirty="0"/>
              <a:t>On January 27, 2023, Auckland experienced unprecedented rainfall, shattering previous records and leading to widespread flooding.</a:t>
            </a:r>
          </a:p>
          <a:p>
            <a:pPr fontAlgn="base">
              <a:lnSpc>
                <a:spcPct val="110000"/>
              </a:lnSpc>
            </a:pPr>
            <a:r>
              <a:rPr lang="en-US" sz="1500" dirty="0"/>
              <a:t>The rapid flooding severely impacted infrastructure, homes, and livelihoods throughout Auckland. </a:t>
            </a:r>
          </a:p>
          <a:p>
            <a:pPr fontAlgn="base">
              <a:lnSpc>
                <a:spcPct val="110000"/>
              </a:lnSpc>
            </a:pPr>
            <a:r>
              <a:rPr lang="en-NZ" sz="1500" dirty="0"/>
              <a:t>Auckland Airport received more than its average monthly rainfall for January (258mm) within one day.​ This was after heavy rain in the week before. </a:t>
            </a:r>
          </a:p>
          <a:p>
            <a:pPr fontAlgn="base">
              <a:lnSpc>
                <a:spcPct val="110000"/>
              </a:lnSpc>
            </a:pPr>
            <a:r>
              <a:rPr lang="en-NZ" sz="1500" dirty="0"/>
              <a:t>The most significant areas of damage were at the international terminal building. At its peak water was 300mm deep. </a:t>
            </a:r>
            <a:endParaRPr lang="en-US" sz="1500" dirty="0"/>
          </a:p>
          <a:p>
            <a:pPr marL="0" lvl="1" indent="0">
              <a:lnSpc>
                <a:spcPct val="110000"/>
              </a:lnSpc>
              <a:buNone/>
            </a:pPr>
            <a:endParaRPr lang="en-US" sz="1500" dirty="0"/>
          </a:p>
        </p:txBody>
      </p:sp>
      <p:pic>
        <p:nvPicPr>
          <p:cNvPr id="6" name="Picture 5">
            <a:extLst>
              <a:ext uri="{FF2B5EF4-FFF2-40B4-BE49-F238E27FC236}">
                <a16:creationId xmlns:a16="http://schemas.microsoft.com/office/drawing/2014/main" id="{EEB04FAE-47CB-A478-E023-C5DC5AC57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5" y="680280"/>
            <a:ext cx="3447586" cy="6122239"/>
          </a:xfrm>
          <a:prstGeom prst="rect">
            <a:avLst/>
          </a:prstGeom>
        </p:spPr>
      </p:pic>
    </p:spTree>
    <p:extLst>
      <p:ext uri="{BB962C8B-B14F-4D97-AF65-F5344CB8AC3E}">
        <p14:creationId xmlns:p14="http://schemas.microsoft.com/office/powerpoint/2010/main" val="206236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B4EB08-E2D3-D357-7CA9-17A362F34CFB}"/>
              </a:ext>
            </a:extLst>
          </p:cNvPr>
          <p:cNvPicPr>
            <a:picLocks noChangeAspect="1"/>
          </p:cNvPicPr>
          <p:nvPr/>
        </p:nvPicPr>
        <p:blipFill>
          <a:blip r:embed="rId3">
            <a:extLst>
              <a:ext uri="{28A0092B-C50C-407E-A947-70E740481C1C}">
                <a14:useLocalDpi xmlns:a14="http://schemas.microsoft.com/office/drawing/2010/main" val="0"/>
              </a:ext>
            </a:extLst>
          </a:blip>
          <a:srcRect b="25000"/>
          <a:stretch/>
        </p:blipFill>
        <p:spPr>
          <a:xfrm>
            <a:off x="1" y="1"/>
            <a:ext cx="12192000" cy="6857988"/>
          </a:xfrm>
          <a:prstGeom prst="rect">
            <a:avLst/>
          </a:prstGeom>
        </p:spPr>
      </p:pic>
    </p:spTree>
    <p:extLst>
      <p:ext uri="{BB962C8B-B14F-4D97-AF65-F5344CB8AC3E}">
        <p14:creationId xmlns:p14="http://schemas.microsoft.com/office/powerpoint/2010/main" val="1530643261"/>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9fe8136c-bc52-4824-bb9a-3b4619755865">AIAL-1157566313-140950</_dlc_DocId>
    <_dlc_DocIdUrl xmlns="9fe8136c-bc52-4824-bb9a-3b4619755865">
      <Url>https://aklo365.sharepoint.com/sites/Sonar/financeandlegal/Legal/_layouts/15/DocIdRedir.aspx?ID=AIAL-1157566313-140950</Url>
      <Description>AIAL-1157566313-140950</Description>
    </_dlc_DocIdUrl>
    <ge4c576ef3574452bf8307c9ff42ecf0 xmlns="79fb3bc4-bd41-4dd9-ad52-4df24f7bb00c">
      <Terms xmlns="http://schemas.microsoft.com/office/infopath/2007/PartnerControls"/>
    </ge4c576ef3574452bf8307c9ff42ecf0>
    <mae9d6a9c46344d3813cab3f16fa6ed2 xmlns="79fb3bc4-bd41-4dd9-ad52-4df24f7bb00c">
      <Terms xmlns="http://schemas.microsoft.com/office/infopath/2007/PartnerControls"/>
    </mae9d6a9c46344d3813cab3f16fa6ed2>
    <gf12ae35add64bf7b7a7604a49b42018 xmlns="79fb3bc4-bd41-4dd9-ad52-4df24f7bb00c">
      <Terms xmlns="http://schemas.microsoft.com/office/infopath/2007/PartnerControls"/>
    </gf12ae35add64bf7b7a7604a49b42018>
    <DocNum xmlns="79fb3bc4-bd41-4dd9-ad52-4df24f7bb00c" xsi:nil="true"/>
    <m946c7e70b594af09c05e7347163c61b xmlns="79fb3bc4-bd41-4dd9-ad52-4df24f7bb00c">
      <Terms xmlns="http://schemas.microsoft.com/office/infopath/2007/PartnerControls"/>
    </m946c7e70b594af09c05e7347163c61b>
    <TaxCatchAll xmlns="79fb3bc4-bd41-4dd9-ad52-4df24f7bb00c" xsi:nil="true"/>
    <n2a507618d754127b4d40ca9ef3b7c15 xmlns="79fb3bc4-bd41-4dd9-ad52-4df24f7bb00c">
      <Terms xmlns="http://schemas.microsoft.com/office/infopath/2007/PartnerControls"/>
    </n2a507618d754127b4d40ca9ef3b7c15>
  </documentManagement>
</p:properties>
</file>

<file path=customXml/item3.xml><?xml version="1.0" encoding="utf-8"?>
<ct:contentTypeSchema xmlns:ct="http://schemas.microsoft.com/office/2006/metadata/contentType" xmlns:ma="http://schemas.microsoft.com/office/2006/metadata/properties/metaAttributes" ct:_="" ma:_="" ma:contentTypeName="SharePoint Online Document" ma:contentTypeID="0x0101005768ECC7EBEF7A4686183AABBBE1F31C00900E2C2E2887AD4299AC19DF288460DF" ma:contentTypeVersion="86" ma:contentTypeDescription="" ma:contentTypeScope="" ma:versionID="43d6a0477eb30a45da740fb8882cef69">
  <xsd:schema xmlns:xsd="http://www.w3.org/2001/XMLSchema" xmlns:xs="http://www.w3.org/2001/XMLSchema" xmlns:p="http://schemas.microsoft.com/office/2006/metadata/properties" xmlns:ns2="79fb3bc4-bd41-4dd9-ad52-4df24f7bb00c" xmlns:ns3="9fe8136c-bc52-4824-bb9a-3b4619755865" targetNamespace="http://schemas.microsoft.com/office/2006/metadata/properties" ma:root="true" ma:fieldsID="6a15fc9f3baeecc90212ecef71a92452" ns2:_="" ns3:_="">
    <xsd:import namespace="79fb3bc4-bd41-4dd9-ad52-4df24f7bb00c"/>
    <xsd:import namespace="9fe8136c-bc52-4824-bb9a-3b4619755865"/>
    <xsd:element name="properties">
      <xsd:complexType>
        <xsd:sequence>
          <xsd:element name="documentManagement">
            <xsd:complexType>
              <xsd:all>
                <xsd:element ref="ns2:TaxCatchAll" minOccurs="0"/>
                <xsd:element ref="ns2:TaxCatchAllLabel" minOccurs="0"/>
                <xsd:element ref="ns2:ge4c576ef3574452bf8307c9ff42ecf0" minOccurs="0"/>
                <xsd:element ref="ns2:gf12ae35add64bf7b7a7604a49b42018" minOccurs="0"/>
                <xsd:element ref="ns2:mae9d6a9c46344d3813cab3f16fa6ed2" minOccurs="0"/>
                <xsd:element ref="ns2:m946c7e70b594af09c05e7347163c61b" minOccurs="0"/>
                <xsd:element ref="ns2:n2a507618d754127b4d40ca9ef3b7c15" minOccurs="0"/>
                <xsd:element ref="ns2:DocNum"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b3bc4-bd41-4dd9-ad52-4df24f7bb00c"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b64d0b2-1ad9-4f1b-a7fb-124ddf7b3f44}" ma:internalName="TaxCatchAll" ma:showField="CatchAllData" ma:web="9fe8136c-bc52-4824-bb9a-3b4619755865">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b64d0b2-1ad9-4f1b-a7fb-124ddf7b3f44}" ma:internalName="TaxCatchAllLabel" ma:readOnly="true" ma:showField="CatchAllDataLabel" ma:web="9fe8136c-bc52-4824-bb9a-3b4619755865">
      <xsd:complexType>
        <xsd:complexContent>
          <xsd:extension base="dms:MultiChoiceLookup">
            <xsd:sequence>
              <xsd:element name="Value" type="dms:Lookup" maxOccurs="unbounded" minOccurs="0" nillable="true"/>
            </xsd:sequence>
          </xsd:extension>
        </xsd:complexContent>
      </xsd:complexType>
    </xsd:element>
    <xsd:element name="ge4c576ef3574452bf8307c9ff42ecf0" ma:index="10" nillable="true" ma:taxonomy="true" ma:internalName="ge4c576ef3574452bf8307c9ff42ecf0" ma:taxonomyFieldName="ClientSupplierGovtAgencyRegulator" ma:displayName="ClientSupplierGovtAgencyRegulator" ma:default="" ma:fieldId="{0e4c576e-f357-4452-bf83-07c9ff42ecf0}" ma:sspId="4f75aed9-f46d-41db-959b-2f90d1bf50bb" ma:termSetId="3191db9b-09fa-467c-a330-45358d0a11d8" ma:anchorId="00000000-0000-0000-0000-000000000000" ma:open="false" ma:isKeyword="false">
      <xsd:complexType>
        <xsd:sequence>
          <xsd:element ref="pc:Terms" minOccurs="0" maxOccurs="1"/>
        </xsd:sequence>
      </xsd:complexType>
    </xsd:element>
    <xsd:element name="gf12ae35add64bf7b7a7604a49b42018" ma:index="12" nillable="true" ma:taxonomy="true" ma:internalName="gf12ae35add64bf7b7a7604a49b42018" ma:taxonomyFieldName="CapexID" ma:displayName="CapexID" ma:default="" ma:fieldId="{0f12ae35-add6-4bf7-b7a7-604a49b42018}" ma:sspId="4f75aed9-f46d-41db-959b-2f90d1bf50bb" ma:termSetId="03b0a647-d15f-4824-b8f1-3b6a3be6a454" ma:anchorId="00000000-0000-0000-0000-000000000000" ma:open="false" ma:isKeyword="false">
      <xsd:complexType>
        <xsd:sequence>
          <xsd:element ref="pc:Terms" minOccurs="0" maxOccurs="1"/>
        </xsd:sequence>
      </xsd:complexType>
    </xsd:element>
    <xsd:element name="mae9d6a9c46344d3813cab3f16fa6ed2" ma:index="14" nillable="true" ma:taxonomy="true" ma:internalName="mae9d6a9c46344d3813cab3f16fa6ed2" ma:taxonomyFieldName="DivisionDepartment" ma:displayName="DivisionDepartment" ma:default="" ma:fieldId="{6ae9d6a9-c463-44d3-813c-ab3f16fa6ed2}" ma:sspId="4f75aed9-f46d-41db-959b-2f90d1bf50bb" ma:termSetId="67f18df8-13e8-4e0b-9084-938edb559bec" ma:anchorId="00000000-0000-0000-0000-000000000000" ma:open="false" ma:isKeyword="false">
      <xsd:complexType>
        <xsd:sequence>
          <xsd:element ref="pc:Terms" minOccurs="0" maxOccurs="1"/>
        </xsd:sequence>
      </xsd:complexType>
    </xsd:element>
    <xsd:element name="m946c7e70b594af09c05e7347163c61b" ma:index="16" nillable="true" ma:taxonomy="true" ma:internalName="m946c7e70b594af09c05e7347163c61b" ma:taxonomyFieldName="BusinessUnit" ma:displayName="BusinessUnit" ma:default="" ma:fieldId="{6946c7e7-0b59-4af0-9c05-e7347163c61b}" ma:sspId="4f75aed9-f46d-41db-959b-2f90d1bf50bb" ma:termSetId="6b1a8adb-9751-44b9-9221-e604f83c5c77" ma:anchorId="00000000-0000-0000-0000-000000000000" ma:open="false" ma:isKeyword="false">
      <xsd:complexType>
        <xsd:sequence>
          <xsd:element ref="pc:Terms" minOccurs="0" maxOccurs="1"/>
        </xsd:sequence>
      </xsd:complexType>
    </xsd:element>
    <xsd:element name="n2a507618d754127b4d40ca9ef3b7c15" ma:index="18" nillable="true" ma:taxonomy="true" ma:internalName="n2a507618d754127b4d40ca9ef3b7c15" ma:taxonomyFieldName="AIATeam" ma:displayName="AIATeam" ma:default="" ma:fieldId="{72a50761-8d75-4127-b4d4-0ca9ef3b7c15}" ma:sspId="4f75aed9-f46d-41db-959b-2f90d1bf50bb" ma:termSetId="3109e758-c154-44a8-a262-9cef8a48f582" ma:anchorId="00000000-0000-0000-0000-000000000000" ma:open="false" ma:isKeyword="false">
      <xsd:complexType>
        <xsd:sequence>
          <xsd:element ref="pc:Terms" minOccurs="0" maxOccurs="1"/>
        </xsd:sequence>
      </xsd:complexType>
    </xsd:element>
    <xsd:element name="DocNum" ma:index="21" nillable="true" ma:displayName="DocNum" ma:internalName="DocNu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e8136c-bc52-4824-bb9a-3b4619755865" elementFormDefault="qualified">
    <xsd:import namespace="http://schemas.microsoft.com/office/2006/documentManagement/types"/>
    <xsd:import namespace="http://schemas.microsoft.com/office/infopath/2007/PartnerControls"/>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ma:index="2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4f75aed9-f46d-41db-959b-2f90d1bf50bb" ContentTypeId="0x0101005768ECC7EBEF7A4686183AABBBE1F31C" PreviousValue="false"/>
</file>

<file path=customXml/itemProps1.xml><?xml version="1.0" encoding="utf-8"?>
<ds:datastoreItem xmlns:ds="http://schemas.openxmlformats.org/officeDocument/2006/customXml" ds:itemID="{7C864DE7-C4F4-42BE-9246-C481A40C9802}">
  <ds:schemaRefs>
    <ds:schemaRef ds:uri="http://schemas.microsoft.com/sharepoint/events"/>
  </ds:schemaRefs>
</ds:datastoreItem>
</file>

<file path=customXml/itemProps2.xml><?xml version="1.0" encoding="utf-8"?>
<ds:datastoreItem xmlns:ds="http://schemas.openxmlformats.org/officeDocument/2006/customXml" ds:itemID="{289F9F6A-61EB-4328-B348-C72CC1357A73}">
  <ds:schemaRefs>
    <ds:schemaRef ds:uri="http://schemas.microsoft.com/office/2006/metadata/properties"/>
    <ds:schemaRef ds:uri="http://schemas.microsoft.com/office/infopath/2007/PartnerControls"/>
    <ds:schemaRef ds:uri="9fe8136c-bc52-4824-bb9a-3b4619755865"/>
    <ds:schemaRef ds:uri="79fb3bc4-bd41-4dd9-ad52-4df24f7bb00c"/>
  </ds:schemaRefs>
</ds:datastoreItem>
</file>

<file path=customXml/itemProps3.xml><?xml version="1.0" encoding="utf-8"?>
<ds:datastoreItem xmlns:ds="http://schemas.openxmlformats.org/officeDocument/2006/customXml" ds:itemID="{E9A6D8E3-7B8D-47DE-BE38-61B20A9D2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b3bc4-bd41-4dd9-ad52-4df24f7bb00c"/>
    <ds:schemaRef ds:uri="9fe8136c-bc52-4824-bb9a-3b4619755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17F725F-7169-4D07-A6A6-34212D995465}">
  <ds:schemaRefs>
    <ds:schemaRef ds:uri="http://schemas.microsoft.com/sharepoint/v3/contenttype/forms"/>
  </ds:schemaRefs>
</ds:datastoreItem>
</file>

<file path=customXml/itemProps5.xml><?xml version="1.0" encoding="utf-8"?>
<ds:datastoreItem xmlns:ds="http://schemas.openxmlformats.org/officeDocument/2006/customXml" ds:itemID="{863F856A-0CA8-4793-AD1B-C56D323E81F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713</TotalTime>
  <Words>3448</Words>
  <Application>Microsoft Office PowerPoint</Application>
  <PresentationFormat>Widescreen</PresentationFormat>
  <Paragraphs>339</Paragraphs>
  <Slides>47</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Arial</vt:lpstr>
      <vt:lpstr>Grandview Display</vt:lpstr>
      <vt:lpstr>Helvetica Neue Light</vt:lpstr>
      <vt:lpstr>DashVTI</vt:lpstr>
      <vt:lpstr>Slido Question 1: Have you ever been a part of a large insurance claim in a business: </vt:lpstr>
      <vt:lpstr>Slido question: What does the number 832 represent? </vt:lpstr>
      <vt:lpstr>PowerPoint Presentation</vt:lpstr>
      <vt:lpstr>Agenda  All with an insurance claim lens </vt:lpstr>
      <vt:lpstr>PowerPoint Presentation</vt:lpstr>
      <vt:lpstr>PowerPoint Presentation</vt:lpstr>
      <vt:lpstr>Overview of the Flood Incident</vt:lpstr>
      <vt:lpstr>Record-Breaking Rainfall</vt:lpstr>
      <vt:lpstr>PowerPoint Presentation</vt:lpstr>
      <vt:lpstr>PowerPoint Presentation</vt:lpstr>
      <vt:lpstr>PowerPoint Presentation</vt:lpstr>
      <vt:lpstr>PowerPoint Presentation</vt:lpstr>
      <vt:lpstr>PowerPoint Presentation</vt:lpstr>
      <vt:lpstr>Timeline of events</vt:lpstr>
      <vt:lpstr>Temporary Closure of the Airport</vt:lpstr>
      <vt:lpstr>Immediate Actions Taken in Response to the Crisis  Friday – Sunday</vt:lpstr>
      <vt:lpstr>Emergency Response</vt:lpstr>
      <vt:lpstr>Immediate issues to deal with: </vt:lpstr>
      <vt:lpstr>Immediate issues to deal with: </vt:lpstr>
      <vt:lpstr>Communication</vt:lpstr>
      <vt:lpstr>Coordination with Emergency Services</vt:lpstr>
      <vt:lpstr>Immediate issues to deal with: 2000 people stranded at the airport </vt:lpstr>
      <vt:lpstr>Key Learnings from immediate time period </vt:lpstr>
      <vt:lpstr>Outcome of immediate response:  </vt:lpstr>
      <vt:lpstr>Short-Term Recovery Efforts – Sunday onwards after full re-opening </vt:lpstr>
      <vt:lpstr>Minimizing Revenue Impacts and Business Downtime</vt:lpstr>
      <vt:lpstr>Restoration of Critical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Consultants engaged</vt:lpstr>
      <vt:lpstr>Key learnings from short-term time period: </vt:lpstr>
      <vt:lpstr>Key learnings from short-term time period: </vt:lpstr>
      <vt:lpstr>Key learnings from short-term time period: </vt:lpstr>
      <vt:lpstr>Key learnings from short-term time period: </vt:lpstr>
      <vt:lpstr>Cyclone Gabrielle</vt:lpstr>
      <vt:lpstr>Long-Term Infrastructure Improvements</vt:lpstr>
      <vt:lpstr>Legal Role in Insurance Claims</vt:lpstr>
      <vt:lpstr>Legal Considerations</vt:lpstr>
      <vt:lpstr>Practical considerations</vt:lpstr>
      <vt:lpstr>Slido Question: In AIAL’s most recent interim results, how much did they disclose they have been paid by insurers for the claim? </vt:lpstr>
      <vt:lpstr>Current status of claim: </vt:lpstr>
      <vt:lpstr>Ngā mihi nui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Martin</dc:creator>
  <cp:lastModifiedBy>Gabi Le Roy</cp:lastModifiedBy>
  <cp:revision>3</cp:revision>
  <dcterms:created xsi:type="dcterms:W3CDTF">2025-04-27T03:19:29Z</dcterms:created>
  <dcterms:modified xsi:type="dcterms:W3CDTF">2025-05-07T04:57:49Z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abe3da-bef5-46f6-bb25-dab1ba163334_Enabled">
    <vt:lpwstr>true</vt:lpwstr>
  </property>
  <property fmtid="{D5CDD505-2E9C-101B-9397-08002B2CF9AE}" pid="3" name="MSIP_Label_d9abe3da-bef5-46f6-bb25-dab1ba163334_SetDate">
    <vt:lpwstr>2025-04-27T03:27:13Z</vt:lpwstr>
  </property>
  <property fmtid="{D5CDD505-2E9C-101B-9397-08002B2CF9AE}" pid="4" name="MSIP_Label_d9abe3da-bef5-46f6-bb25-dab1ba163334_Method">
    <vt:lpwstr>Standard</vt:lpwstr>
  </property>
  <property fmtid="{D5CDD505-2E9C-101B-9397-08002B2CF9AE}" pid="5" name="MSIP_Label_d9abe3da-bef5-46f6-bb25-dab1ba163334_Name">
    <vt:lpwstr>General</vt:lpwstr>
  </property>
  <property fmtid="{D5CDD505-2E9C-101B-9397-08002B2CF9AE}" pid="6" name="MSIP_Label_d9abe3da-bef5-46f6-bb25-dab1ba163334_SiteId">
    <vt:lpwstr>fd8e0e76-1c5c-4296-a7bb-78b12f4256f4</vt:lpwstr>
  </property>
  <property fmtid="{D5CDD505-2E9C-101B-9397-08002B2CF9AE}" pid="7" name="MSIP_Label_d9abe3da-bef5-46f6-bb25-dab1ba163334_ActionId">
    <vt:lpwstr>7c509ea5-fedd-4d0e-ad61-d170319b969b</vt:lpwstr>
  </property>
  <property fmtid="{D5CDD505-2E9C-101B-9397-08002B2CF9AE}" pid="8" name="MSIP_Label_d9abe3da-bef5-46f6-bb25-dab1ba163334_ContentBits">
    <vt:lpwstr>0</vt:lpwstr>
  </property>
  <property fmtid="{D5CDD505-2E9C-101B-9397-08002B2CF9AE}" pid="9" name="MSIP_Label_d9abe3da-bef5-46f6-bb25-dab1ba163334_Tag">
    <vt:lpwstr>10, 3, 0, 1</vt:lpwstr>
  </property>
  <property fmtid="{D5CDD505-2E9C-101B-9397-08002B2CF9AE}" pid="10" name="ContentTypeId">
    <vt:lpwstr>0x0101005768ECC7EBEF7A4686183AABBBE1F31C00900E2C2E2887AD4299AC19DF288460DF</vt:lpwstr>
  </property>
  <property fmtid="{D5CDD505-2E9C-101B-9397-08002B2CF9AE}" pid="11" name="_dlc_DocIdItemGuid">
    <vt:lpwstr>92c99835-e481-4cf1-a426-e5badb0f18c0</vt:lpwstr>
  </property>
  <property fmtid="{D5CDD505-2E9C-101B-9397-08002B2CF9AE}" pid="12" name="ClientSupplierGovtAgencyRegulator">
    <vt:lpwstr/>
  </property>
  <property fmtid="{D5CDD505-2E9C-101B-9397-08002B2CF9AE}" pid="13" name="DivisionDepartment">
    <vt:lpwstr/>
  </property>
  <property fmtid="{D5CDD505-2E9C-101B-9397-08002B2CF9AE}" pid="14" name="CapexID">
    <vt:lpwstr/>
  </property>
  <property fmtid="{D5CDD505-2E9C-101B-9397-08002B2CF9AE}" pid="15" name="BusinessUnit">
    <vt:lpwstr/>
  </property>
  <property fmtid="{D5CDD505-2E9C-101B-9397-08002B2CF9AE}" pid="16" name="lcf76f155ced4ddcb4097134ff3c332f">
    <vt:lpwstr/>
  </property>
  <property fmtid="{D5CDD505-2E9C-101B-9397-08002B2CF9AE}" pid="17" name="AIATeam">
    <vt:lpwstr/>
  </property>
  <property fmtid="{D5CDD505-2E9C-101B-9397-08002B2CF9AE}" pid="18" name="MediaServiceImageTags">
    <vt:lpwstr/>
  </property>
</Properties>
</file>