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85" r:id="rId6"/>
    <p:sldId id="307" r:id="rId7"/>
    <p:sldId id="309" r:id="rId8"/>
    <p:sldId id="303" r:id="rId9"/>
    <p:sldId id="289" r:id="rId10"/>
    <p:sldId id="315" r:id="rId11"/>
    <p:sldId id="291" r:id="rId12"/>
    <p:sldId id="292" r:id="rId13"/>
    <p:sldId id="293" r:id="rId14"/>
    <p:sldId id="279" r:id="rId15"/>
    <p:sldId id="296" r:id="rId16"/>
    <p:sldId id="298" r:id="rId17"/>
    <p:sldId id="299" r:id="rId18"/>
    <p:sldId id="300" r:id="rId19"/>
    <p:sldId id="316" r:id="rId20"/>
    <p:sldId id="306" r:id="rId21"/>
    <p:sldId id="313" r:id="rId22"/>
    <p:sldId id="311" r:id="rId23"/>
    <p:sldId id="314" r:id="rId24"/>
    <p:sldId id="312" r:id="rId25"/>
    <p:sldId id="277" r:id="rId26"/>
    <p:sldId id="278" r:id="rId27"/>
    <p:sldId id="317" r:id="rId28"/>
    <p:sldId id="302" r:id="rId29"/>
    <p:sldId id="304" r:id="rId30"/>
    <p:sldId id="30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267"/>
    <a:srgbClr val="9B297D"/>
    <a:srgbClr val="DD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2A356-ACAB-4CB0-AF2C-5223CA9A240A}" v="2784" dt="2025-05-07T02:21:27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FC86-3E08-4DC3-9AB8-BC93A3284F39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F8B2F-01D8-4025-8DC6-F66676EDE0A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991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3F8B2F-01D8-4025-8DC6-F66676EDE0A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999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9773-5FE2-238B-4311-526F73053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5A149-9B49-2FFB-3BEC-622CFAD81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0DC41-79B5-BB5D-8D51-BDACF6BA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D3B9-23FB-9E1D-B40C-4316FA1F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F5C6A-2340-58C0-041C-EA2DFF8F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500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2E26-06A0-0DE0-13E5-A4E2C122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5944C-AD52-7D1B-48DF-7F299F963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2FC8E-4408-B0D9-11E2-E790DCAB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112B4-4957-B4FF-AE23-D197498DE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A0A0B-A2C0-4257-46D5-268981357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042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6E09EF-D9F0-0E63-B237-C9481CD01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EBCA7-1E2B-78AE-730F-561B15EBE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AE90D-3510-D4F6-8FCB-80836323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F029-24FB-938C-D379-3E5F999D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E0F55-D54A-7642-61DE-0DFF132C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8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B644-E05C-92FD-DDDA-0956B4BE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0623-29A9-1236-430C-C8009B8D5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F75E-50E3-DC84-35B0-25AADDB8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D05B9-4720-D29C-592D-D215E6CC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BEA19-F408-8A34-8FD9-8061E765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428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D121-10E9-84D1-248B-87563174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F6537-8A64-1699-3BB6-4EAC39298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C2696-3DDB-79C3-B556-1FF2FDF1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919C5-0D1F-483A-3ACF-B739F6ADA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173F9-ECCC-64C2-824E-9143E473A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624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C195-C3A7-1101-0631-8FBBC988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7850F-2D41-C866-B049-3A7913E63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F9561-52C7-21A7-C94F-3482A5F9C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2EF21-BDF2-90D3-2B26-AAF4F722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C69C0-3E1F-AD01-11D7-1DB9BED9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BC699-532E-5963-ECB3-4FA6762D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040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231C-4115-9E89-19CC-A9302DB8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DA26B-510B-A884-48B1-DF379082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B6598-1FF6-D161-47ED-9DE9D6354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F46D4-EAE3-280D-06C1-42FBA9ABA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C465F-3813-DF6B-253D-D6E2D99A0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F7D95-F7C7-373E-A9F5-CCAE96E5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36749-34E0-3C7D-451D-D41F4C04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18507-3982-FCCC-CCF1-8B0AA0AF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607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BACB-F06A-113D-08EC-8E51A8BF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0E584-CBA3-D07D-C378-FD4524E7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19190A-87FC-6E39-5E0E-5F37D2B3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53CA2-546E-4190-FAEB-E08AE380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723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7A11-A833-FAD8-3D4F-6839C9AD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132E-ECD7-D615-C1AA-8E08310F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B1BF1-E1A4-AC51-C27C-F18BF657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680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B3C5-DF0E-C33E-6594-E70B4C74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DB23-A85D-482B-D31E-72665F2C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A434D-652F-B55A-2EDC-F5B4C57BA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8F1CB-F1F1-7AFA-E174-B30F94EB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1CF82-3554-2883-CBFB-77C63BF2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0FC0F-3226-4F22-24A1-FDAF19E5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9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CF46-804B-95D4-33B9-3A4290D3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EBBDC-7BA3-AAD4-0B69-4784EB952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7BAA0-EA2E-7C35-4B13-5EDBA1848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8E8E8-727F-1AD1-1ABC-816A3429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DE4F7-2DCD-ECC5-64C7-E007EDAD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2566F-FE31-6460-E1C6-D132E814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377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62D9A-4A0B-EA44-3672-6D6C27FD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3B386-DC0F-EAB2-C78C-8C3C1BAB3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17217-48F7-A4A0-02E5-178A9546F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8BB492-77D5-4678-AB5E-F07DEECDA8C8}" type="datetimeFigureOut">
              <a:rPr lang="en-NZ" smtClean="0"/>
              <a:t>7/05/2025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2DF8D-928C-87A1-081C-01D81E13A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A7BD-F80D-B348-3777-E8213C33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6D19A7-20DC-4854-9CCF-B87D5FF64BF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614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@tilleyco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lleyco.com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DA52-80D9-F12F-CAE1-3F072E574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802267"/>
                </a:solidFill>
              </a:rPr>
              <a:t>Competition is Everything</a:t>
            </a:r>
            <a:endParaRPr lang="en-NZ" sz="3600" b="1" dirty="0">
              <a:solidFill>
                <a:srgbClr val="80226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81C7B-6FD3-922B-7DBB-E05042877B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ILANZ Annual Conference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 May 2025</a:t>
            </a:r>
          </a:p>
        </p:txBody>
      </p:sp>
      <p:pic>
        <p:nvPicPr>
          <p:cNvPr id="10" name="Picture 9" descr="A blue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3123994F-BFDD-FCC8-247B-6FC9086F27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22" y="220438"/>
            <a:ext cx="2342996" cy="820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FC1F25-82B5-4E8A-3962-E837B0F9361E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DE0EC-9842-5B22-89EC-B6995D7E7610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33B4CB-ABD3-366A-960B-5C785F2F0F63}"/>
              </a:ext>
            </a:extLst>
          </p:cNvPr>
          <p:cNvSpPr txBox="1"/>
          <p:nvPr/>
        </p:nvSpPr>
        <p:spPr>
          <a:xfrm>
            <a:off x="1008853" y="6251675"/>
            <a:ext cx="8721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This presentation is general, high level and, in places, illustrative only. It does not constitute legal advice.</a:t>
            </a:r>
          </a:p>
        </p:txBody>
      </p:sp>
    </p:spTree>
    <p:extLst>
      <p:ext uri="{BB962C8B-B14F-4D97-AF65-F5344CB8AC3E}">
        <p14:creationId xmlns:p14="http://schemas.microsoft.com/office/powerpoint/2010/main" val="39696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988C-CB8E-19B7-D42E-4BAF214DE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377B-BAD0-B111-7EFA-B33F076B3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Tacit collusion – prediction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E14D2-06F1-F419-1A61-0ACF02712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 the Government will retain the status quo for now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Low support in submissions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Australian experience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 detail in consultation document about alternative provision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 clear consensus in submissions on an alternative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Cuts across beneficial competitor collaboration initiatives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6D5E50C-31B0-0C32-1EAC-6A575D2974E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88D394-DBDF-9BDD-58B9-EC14FF619ACC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43838-D31B-BFC9-F342-9BFCCDB3C916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11814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E8430-702D-E545-812A-4B3831368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F686-C5FB-354E-C8A4-1CA4C1BF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Competitor collaboration – background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8B87A9-01FB-6A46-92BE-02A0E2B70011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D8699D-BE4A-FCC0-C61E-78DAA2D21E3E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AFECE1-75A4-5BB0-8F87-2C6FA6B8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2017 amendments to Commerce Act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‘New’ cartel prohibitions – output restriction + market sharing, in addition to price fixing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‘New’ defences: collaborative activities, vertical supply and joint 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purchasing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exceptions to cartel conduct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Clearance regime for collaborative activities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 step in the right direction…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 but some uncertainty about how exceptions operate, especially given criminalisation of cartel conduct in 2021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Concerns about collaborative activities clearance regime after the Commission’s </a:t>
            </a:r>
            <a:r>
              <a:rPr lang="en-NZ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Anytime Fitness 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Determination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Authorisation process is public and can be lengthy and costly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33489-B76A-7F4C-C172-8FEE572DBE93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432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C072-1C70-0A14-4E36-FF4BCE118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B517-B8FD-A9B5-8A74-6782FE98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Competitor collaboration – proposals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E362FE-F640-906F-182A-D94ECCE04FD9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AB62D-BD45-914A-5746-7E72224FAAA8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59414A-435F-AAED-449D-EB3C353F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Six(!) options for reform floated by MBIE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Commission guidance on </a:t>
            </a:r>
            <a:r>
              <a:rPr lang="en-NZ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interpretation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of the Act, not just enforcement. Could be given greater status by the courts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Commission-issued ‘safe harbours’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conduct by parties with less than x% market share or y% turnover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Statutory notification regime (a la Australia)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Notification regime for resale price maintenance and joint buying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Class exemptions (a la Australia)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Block exemption for </a:t>
            </a: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joint purchasing by small businesses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Exemption from small businesses paying authorisation fees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8B2B9E-B7C6-2D5E-AD10-2918218C108B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2762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4E01-125F-04A9-985C-7DA24655B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5D13-E46D-0B75-26B9-A289C0DB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Competitor collaboration – prediction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8D25A9-16C4-9267-0C00-4247E9523E7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B075F-041A-9FBA-82B2-522992C105A0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A56F0F-538A-F585-4542-16D5F239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Lots of support for idea that reform is needed…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… but submissions mixed on exactly what or how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Prediction: notification + block exemption introduced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Notification regime lowers cost for business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Smaller businesses can proceed with confidence without the cost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Expect Commission guidance to go with the above – but not binding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Do not think we will get (binding) safe harbours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Expect small business fee exemption (but application fee only a small part of overall cost…)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A1033-6555-7D7B-1C45-7B12151FA9E5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0724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EA95-6FF1-4F2B-FFDD-EE1A6C73F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DB89-4C2B-932C-7673-3F864D66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Confidential information – proposals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7D281E-32BD-6E02-3E6B-D001E3A2276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C82A28-39BC-4BB6-9375-67C3714C46AD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485AF2-0A55-A7E9-3973-2228AE09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This has long been a bug bear of business (+ the Commission)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Commission releases too little or too much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Section 100 confidentiality orders allow Commission to temporarily disapply Official Information Act (</a:t>
            </a:r>
            <a:r>
              <a:rPr lang="en-NZ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OIA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 to information that it holds, but infrequently used by Commission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Consultation document highlights concerns of grocery industry participants – fear of retaliation if they complain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Proposal to expand/strengthen section 100 confidentiality orders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Ability to make an order subject to conditions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Higher penalties for breaching an order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Ability to specify classes of information covered by an order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102AD-E009-AAC2-E60D-61BA95FF6451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070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2F62A-CD71-00E9-8086-4404F66F6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C2AE9-F4C3-DD4D-A401-B33D673B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Confidential information – prediction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8B31C0-C4EB-3FB0-6760-3741B0DD7AF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215FFE-DF29-4729-2049-D1C373886EA6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084978-B9C9-77BA-BDA0-620FA1311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majority of submitters supported strengthening Commission’s ability to protect confidential information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 section 100 will be strengthened per the proposal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Whether or not this is effective will depend on Commission’s use of these orders, though expect this would increase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EFF35-3349-F22F-5438-F85390C7EAA1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990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0A272-09CF-3107-9406-AFC1896F6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34B6-0DB1-2A8C-FC88-C14D65D9F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Mergers – background 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45EFAD-C244-660C-BBB0-124654B3EDB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9100D4-D0DA-67A3-F083-A3409F6C7BA2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C50505-C0F5-D48C-6994-D5AEAF48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NZ, UK and Australia have voluntary regimes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Australia moving to a mandatory + suspensory regime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 proposal to move NZ to a mandatory regime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Proposals to strengthen the existing voluntary regime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Amending the merger test to capture “creating, strengthening or entrenching” a substantial degree of market power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Expanding the merger test to capture ‘creeping acquisitions’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Clarifying the transactions that are subject to the merger control provisions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Introducing behavioural undertakings to remedy competition concerns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Enhancing Commission’s powers re non-notified transactions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5F3AD-62F3-BB9F-072A-34459B60915C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881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DA96B-3FBF-B4E7-23CB-D0F47AB3F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C8ED-8583-72D7-12F6-AB37A3EE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Mergers – change to SLC test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B7A0553-8966-193D-6F3A-0A3184C8EB0B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7D2E6-7198-4AAD-F8AE-6E07526008FD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2C441BB-EDF6-7ECE-3556-3A7AD669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Section 47 prohibits mergers that have the effect of substantially lessening competition (</a:t>
            </a:r>
            <a:r>
              <a:rPr lang="en-NZ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SLC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 or are likely to SLC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Proposal to clarify that an SLC includes “creating, strengthening or entrenching a substantial degree of market power”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Australia moving to this test (for </a:t>
            </a:r>
            <a:r>
              <a:rPr lang="en-NZ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mergers only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  <a:endParaRPr lang="en-NZ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Australian Parliament + ACCC view it as an “elucidation” of what can cause an SLC rather than a change to the meaning of the test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Prediction: SLC test will be amended for mergers provisions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Benefits to harmonising the test with Australia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0A97D-5F33-43A4-5655-33C18775F033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115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82E88-9B26-3D90-41D8-350C5C332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F260D-6A89-0C98-59B5-FAD68BAC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Mergers – creeping acquisitions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CEEC0B-B187-76AE-FE12-938CA314984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3033D-8F85-5306-09E9-865ACEEA2DCE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982EE1-3DD0-B6C9-6FD3-F84C4CCB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fontScale="925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Also known as ‘sequential’ or ‘roll up’ acquisitions – several small acquisitions that, individually, are not anticompetitive but taken together may be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Concern that SLC test does not currently capture these adequately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Proposal is to amend SLC test so the aggregate effect of acquisitions within the last three years can be considered together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Australia has introduced this into its statute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Mixed submissions on this (again)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Prediction: this will be introduced, mainly for consistency with Australia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54A353-15C1-815E-47DA-5AC3533D3EDE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471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ED81D-94B3-E580-1BB8-69E764525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E5F2-428C-9AF5-F119-8847518E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Mergers – “assets of a business”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B05C75-A62F-F697-DA27-B886102A43A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60431-53AE-8AD9-93FB-B35B45D8C5F5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B5A779-6819-C45C-5B73-E3AEE22B9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Section 47 applies to acquisitions of “assets of a business”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Issue: does “assets of a business” mean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assets that form the basis for operating a business; or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any asset that a business owns </a:t>
            </a: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land, IP etc.?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Mixed submissions on this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Some say yes it is confusing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Others say no, it is not (and acquisitions either caught by s 47 or s 27)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Prediction: we will see clarificatory amendments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Land banking has been a concern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Will exclude BAU assets (a la Australia)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05502-9ACA-D134-5352-37D9A5F0ADD2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923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20A8C-0A96-9AFB-96D2-4654CF222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CBD70-843E-288D-AA7E-DA74B4EE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Competition law is having a moment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8DC7DC-04BF-658F-D874-97706E89867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475397-F330-F2AD-DAFC-8F20B56625B9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FC9D24-D994-5C1F-1E4E-3930E7A03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Commerce Commission (</a:t>
            </a:r>
            <a:r>
              <a:rPr lang="en-NZ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Commission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 a more active enforcer under Dr John Small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Targeted review of the Commerce Act (</a:t>
            </a:r>
            <a:r>
              <a:rPr lang="en-NZ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)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Review of governance + effectiveness of the Commission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Government + Commission activity in </a:t>
            </a: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Supermarkets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Banking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electricity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61D08-2CD7-9C9B-F535-813BBEA54112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780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6851E-A338-9B6C-A184-AD3DAA092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45CF-0931-74A7-D912-409FBA74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Mergers – behavioral undertakings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AFF097-58C6-96BE-27C4-8AEAC8D6268E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518B9-0046-14A7-097D-53E62F51D8A0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5548C5-67D6-8ACA-389B-C165C6BBB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Commission can currently only accept divestments of assets or shares to remedy competition concerns in merger cases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Out of step with rest of the world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Long period of debate about this issue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Majority of submitters supportive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However acknowledgement of costs + complexities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Expect Commission will be given this power, with some limits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Limited to situations where divestments not viable (will not work or disproportionate)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Ongoing monitoring costs may be shifted on to merger parties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42A5-BABA-B8AD-5583-55EECE4F258A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186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944A4-458A-1DC6-DD9F-482084700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6361-E661-EB04-31EF-CE15AF10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Mergers – non-notified mergers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03453-AE54-7C60-85AF-B3648A46DB1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2B000-0CCD-EC84-4839-50D23CE89E7C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9283B5-5332-C7F5-5592-C31BF3821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Call-in and hold-separate powers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Call-in: Commission can ‘make’ you apply for clearance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Hold-separate: Commission can order you to keep assets of merger parties separate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Again, mixed submissions on this </a:t>
            </a: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Gives Commission more teeth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Regime is already quasi-mandatory so this will make little difference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Prediction: all three powers will be introduced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Industry-specific mandatory regime – likely (in keeping with current interest in groceries space)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2C213-956E-FCF8-D969-5506DC78AFE7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449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516A2-F177-7161-F7D6-4017D435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A660-2500-7D36-3FCD-E0983929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ctr"/>
            <a:r>
              <a:rPr lang="en-NZ" b="1" dirty="0">
                <a:solidFill>
                  <a:srgbClr val="002060"/>
                </a:solidFill>
              </a:rPr>
              <a:t>Thank you </a:t>
            </a:r>
            <a:r>
              <a:rPr lang="en-NZ" b="1" dirty="0">
                <a:solidFill>
                  <a:srgbClr val="802267"/>
                </a:solidFill>
              </a:rPr>
              <a:t>+ </a:t>
            </a:r>
            <a:r>
              <a:rPr lang="en-NZ" b="1" dirty="0">
                <a:solidFill>
                  <a:srgbClr val="002060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4F421-817F-4B37-2EF5-C4957B141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3B02B-355A-80D9-2994-4AC2492873FC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47B99-3A4C-A8A0-34DD-18C97D937082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1EC88-99EF-96A4-25F1-10E8506E655C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pic>
        <p:nvPicPr>
          <p:cNvPr id="4" name="Picture 3" descr="A blue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977A99B2-2DDA-0E66-654B-20B7A39AC4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22" y="220438"/>
            <a:ext cx="2342996" cy="8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0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E869-A445-3546-877D-02FA7452C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F550E-DFE8-366D-45E1-F593385E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85733-983B-4772-DB55-E8FA43FA28FE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4" name="Picture 3" descr="A blue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A3BC55D5-3AC6-1C62-2812-44A16BAB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1978024"/>
            <a:ext cx="4054770" cy="14197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357EF5-469F-A665-315F-5E9D04F68C1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NZ" b="1" dirty="0">
                <a:solidFill>
                  <a:srgbClr val="002060"/>
                </a:solidFill>
              </a:rPr>
              <a:t>Michael Tilley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>
                <a:solidFill>
                  <a:srgbClr val="002060"/>
                </a:solidFill>
              </a:rPr>
              <a:t>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michael@tilleyco.com</a:t>
            </a:r>
            <a:endParaRPr lang="en-NZ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dirty="0">
                <a:solidFill>
                  <a:srgbClr val="002060"/>
                </a:solidFill>
              </a:rPr>
              <a:t>+64 (0) 22 415 4938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www.tilleyco.com</a:t>
            </a:r>
            <a:endParaRPr lang="en-N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9614A-BDAF-7785-2665-FBD5D2AD7E40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4784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0EC02-75BC-B180-4316-AEAF79F6A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27B03-216B-BE11-A05F-46DB102B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ctr"/>
            <a:r>
              <a:rPr lang="en-NZ" b="1" dirty="0">
                <a:solidFill>
                  <a:srgbClr val="002060"/>
                </a:solidFill>
              </a:rPr>
              <a:t>If time permits…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553CC-5E07-EC39-41A7-9E1EB6F67338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DBCE76-6B0C-8068-2510-9E73A9662C1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Z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N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DEFCC-8134-1438-3CF6-AB0D8B9CCE00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pic>
        <p:nvPicPr>
          <p:cNvPr id="4" name="Picture 3" descr="A blue and pink text on a black background&#10;&#10;AI-generated content may be incorrect.">
            <a:extLst>
              <a:ext uri="{FF2B5EF4-FFF2-40B4-BE49-F238E27FC236}">
                <a16:creationId xmlns:a16="http://schemas.microsoft.com/office/drawing/2014/main" id="{B5F8F85A-1085-C14A-53B7-5F2431559B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22" y="220438"/>
            <a:ext cx="2342996" cy="8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60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AF337-C07A-CAE0-8CA4-8CBDC9422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9CEF-075B-8110-3310-10A587D6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Codes and Rules – background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0E407F-6CCD-1B26-81F3-CC45B5455D2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8C3B73-2833-F001-72E7-D1B773A05404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53598D-6597-D489-C43C-4691CAE3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Codes cover the relationship between suppliers and customers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Can address behaviour or features of an industry giving rise to competition concerns but that do not breach the law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Can be voluntary or mandatory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Several in NZ already </a:t>
            </a: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Telecommunications Customer Transfer Code, Gas Code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C9851-0371-0962-F4D8-CB1C7EDAAE98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948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EA4B1-832A-B998-87AD-755A7D556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EF8D-B3BB-31D4-4F03-AABF3FBC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Codes and Rules – example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879747-9C3B-53F6-0147-CDA82CFDB78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84856-92BC-7CB3-874E-6C5E72C2EED6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5F4320-D16E-E340-024B-517ABE371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Horticulture code in Australia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Industry characterised by large distances + perishability of fresh produce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Issues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Lack of clarity about when buyers were acting as agents or merchants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Deficiencies in written agreements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Lack of effective dispute resolution process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Code specifies minimum requirements for agreements </a:t>
            </a: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Product quality standards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Grounds for rejection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Buyers exercising care when handling growers’ produce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22F24-7B73-9653-689C-E872B1A09D5B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3571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9E853-28F8-714C-B206-33713C57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8B3F-C1D9-DE90-D94C-2882AACE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Codes and Rules – prediction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4BF2AA-21C7-480D-3FF6-8D81BE34ADA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43F640-2082-365F-D875-05B6BEAE4CD7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36937-0714-2A5F-B124-BDD4F694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Most submissions on the topic were positive or neutral, but themes were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they should be used judiciously – consultation + review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some concern about these being made by the Commission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some concerns about codes by-passing market studies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 we will see an ability to make codes under the Commerce Act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Secondary legislation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Government-, not Commission-made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Predict (hope) mandatory period of consultation, but expect this will happen in practice anyway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A9140-AABA-5A39-4D0D-C39C2E1EBA42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3956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E6A90-98D0-09F9-05CB-417050057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7776-0C01-F259-8D89-BF60CD0C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Today’s session: The Dream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F02B5-6DF4-A791-283D-2DFDA967F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5AC6DE-4CB9-2D8B-5B1D-A9CF7DEB3BA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C8E92C-4374-48B3-58E7-922F12E65CFE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88B6F-447D-2383-A324-500BC176BCEB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pic>
        <p:nvPicPr>
          <p:cNvPr id="9" name="Picture 8" descr="A group of checklist icons&#10;&#10;AI-generated content may be incorrect.">
            <a:extLst>
              <a:ext uri="{FF2B5EF4-FFF2-40B4-BE49-F238E27FC236}">
                <a16:creationId xmlns:a16="http://schemas.microsoft.com/office/drawing/2014/main" id="{9FBF5BC6-7308-C2D9-52EC-0B408F0B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91" y="1825624"/>
            <a:ext cx="4527706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087A2-4889-CC00-4FCB-085E0D724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EAD3-DBC5-8C26-2D83-7D9146A87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Today’s session: The Reality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10E1-1081-ACD1-A6EE-242935141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725640-1A3E-5E33-BF53-3E29C53A626D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2731EB-C44B-40BC-0E21-FE592F38A494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6D85E-3C74-4C7D-811B-BCC511D7FB8C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pic>
        <p:nvPicPr>
          <p:cNvPr id="6" name="Picture 5" descr="A person in a robe holding a blue sphere with white text&#10;&#10;AI-generated content may be incorrect.">
            <a:extLst>
              <a:ext uri="{FF2B5EF4-FFF2-40B4-BE49-F238E27FC236}">
                <a16:creationId xmlns:a16="http://schemas.microsoft.com/office/drawing/2014/main" id="{2CBC02D0-0A71-1EC2-A5A8-4C57C6E9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354" y="1788475"/>
            <a:ext cx="6638456" cy="44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C5784-0292-C6BD-B3D3-40C4451C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8D683-20CB-0CE2-2312-4B1592BC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NZ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The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BF21B-1EEB-C6E2-96BD-A4ACAB817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/>
          <a:lstStyle/>
          <a:p>
            <a:pPr marL="457200" lvl="1" indent="0">
              <a:buClr>
                <a:schemeClr val="accent5">
                  <a:lumMod val="50000"/>
                </a:schemeClr>
              </a:buClr>
              <a:buNone/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29D0DC-3592-30B7-EED6-811CF6C842A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FEF297-2EAB-4BCC-16B2-DBBDCF6E35D7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371A18-62BA-8094-A405-E4F61EB6C228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0F4FBE-047D-47A3-C719-6632587A3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45053"/>
              </p:ext>
            </p:extLst>
          </p:nvPr>
        </p:nvGraphicFramePr>
        <p:xfrm>
          <a:off x="768926" y="1978024"/>
          <a:ext cx="10148456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47">
                  <a:extLst>
                    <a:ext uri="{9D8B030D-6E8A-4147-A177-3AD203B41FA5}">
                      <a16:colId xmlns:a16="http://schemas.microsoft.com/office/drawing/2014/main" val="3791695999"/>
                    </a:ext>
                  </a:extLst>
                </a:gridCol>
                <a:gridCol w="5437909">
                  <a:extLst>
                    <a:ext uri="{9D8B030D-6E8A-4147-A177-3AD203B41FA5}">
                      <a16:colId xmlns:a16="http://schemas.microsoft.com/office/drawing/2014/main" val="3068558891"/>
                    </a:ext>
                  </a:extLst>
                </a:gridCol>
              </a:tblGrid>
              <a:tr h="381333">
                <a:tc>
                  <a:txBody>
                    <a:bodyPr/>
                    <a:lstStyle/>
                    <a:p>
                      <a:r>
                        <a:rPr lang="en-NZ" sz="2000" dirty="0"/>
                        <a:t>Chapter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/>
                        <a:t>Issues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682758"/>
                  </a:ext>
                </a:extLst>
              </a:tr>
              <a:tr h="65819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Chapter 2: Mergers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The substantial lessening of competition test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Substantial degree of influence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Assets of a business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Mergers outside the clearance process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Behavioural undertakings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24212"/>
                  </a:ext>
                </a:extLst>
              </a:tr>
              <a:tr h="381333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Chapter 3: Anti-competitive conduct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Facilitating beneficial collaboration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Anticompetitive concerted practices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67665"/>
                  </a:ext>
                </a:extLst>
              </a:tr>
              <a:tr h="658191"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Chapter 4: Code or Rule-making powers and other matters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Industry codes or rules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Modernising court injunction powers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Protecting confidential information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Minor and technical amendments to the Commerce Act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26067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9AAF88C-2AE5-9798-FAF5-5BC6AE8B6851}"/>
              </a:ext>
            </a:extLst>
          </p:cNvPr>
          <p:cNvSpPr/>
          <p:nvPr/>
        </p:nvSpPr>
        <p:spPr>
          <a:xfrm>
            <a:off x="5843151" y="2694907"/>
            <a:ext cx="4763887" cy="282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D20FB9-1F0A-F94E-2A1F-C707B8D2C1CA}"/>
              </a:ext>
            </a:extLst>
          </p:cNvPr>
          <p:cNvSpPr/>
          <p:nvPr/>
        </p:nvSpPr>
        <p:spPr>
          <a:xfrm>
            <a:off x="5843153" y="4160261"/>
            <a:ext cx="4763887" cy="2826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2D64FE-CC2A-088B-FA55-5629C51A3CF1}"/>
              </a:ext>
            </a:extLst>
          </p:cNvPr>
          <p:cNvSpPr/>
          <p:nvPr/>
        </p:nvSpPr>
        <p:spPr>
          <a:xfrm>
            <a:off x="5843151" y="2415106"/>
            <a:ext cx="4763887" cy="141650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BBA330-8686-F3BC-7213-2D4338CDB4BB}"/>
              </a:ext>
            </a:extLst>
          </p:cNvPr>
          <p:cNvSpPr/>
          <p:nvPr/>
        </p:nvSpPr>
        <p:spPr>
          <a:xfrm>
            <a:off x="5843147" y="5103121"/>
            <a:ext cx="4763887" cy="2064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A1FF34-FA31-C48C-435B-63800439E3A7}"/>
              </a:ext>
            </a:extLst>
          </p:cNvPr>
          <p:cNvSpPr/>
          <p:nvPr/>
        </p:nvSpPr>
        <p:spPr>
          <a:xfrm>
            <a:off x="5843148" y="4476136"/>
            <a:ext cx="4763887" cy="2826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933DFA-9D26-6123-1380-815C0F8742CD}"/>
              </a:ext>
            </a:extLst>
          </p:cNvPr>
          <p:cNvSpPr/>
          <p:nvPr/>
        </p:nvSpPr>
        <p:spPr>
          <a:xfrm>
            <a:off x="5843153" y="3871062"/>
            <a:ext cx="4763887" cy="2826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3E708-ACA5-D45D-4E0B-45638741A46D}"/>
              </a:ext>
            </a:extLst>
          </p:cNvPr>
          <p:cNvSpPr/>
          <p:nvPr/>
        </p:nvSpPr>
        <p:spPr>
          <a:xfrm>
            <a:off x="5843150" y="4781041"/>
            <a:ext cx="4763887" cy="282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532820-B160-C69A-D154-77F9E443981F}"/>
              </a:ext>
            </a:extLst>
          </p:cNvPr>
          <p:cNvSpPr/>
          <p:nvPr/>
        </p:nvSpPr>
        <p:spPr>
          <a:xfrm>
            <a:off x="5843149" y="5347652"/>
            <a:ext cx="4763887" cy="5927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7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A9C5A-17BE-7E58-DFCD-1F53A2DD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1233-533A-EA1E-C38D-D342807F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Tacit collusion – background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2671-2016-D6E5-FFF2-45531DBC0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Cartel conduct requires a “contract, arrangement or understanding” (CAU) + cartel provision (price fixing etc.)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Communication (can be non-verbal)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Meeting of minds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Commitment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CF872C3-6EA6-8C1D-26A9-1D6F2AF9FBD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B7152-1F62-8B7E-E67B-E1B513442193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8EAA9-2FAE-C778-B91B-E84BA5AF2E40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E825F6-1CF2-EBBA-76F7-49F05506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8" y="3968151"/>
            <a:ext cx="6827746" cy="18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D8994-8D73-BB82-A09F-5143F6FA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B928-2963-3446-7C25-140A5279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Tacit collusion – background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171F0-2D8E-CBBD-AF7B-92A000B4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Tacit collusion is coordination among competitors that falls short of a CAU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Communication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meeting of minds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commitment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endParaRPr lang="en-NZ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98645A-1F74-4F89-26AF-65B61E09F7D4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6F423-A47D-0F19-672C-DC0EE10B7CD7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32348-ADF4-D351-149A-B97D36440801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70B89F-6EAE-6842-69B7-91486EEFD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22" y="4001294"/>
            <a:ext cx="6777334" cy="17511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F36D1C-8DAA-7905-EF9D-4DA84CE50FE1}"/>
              </a:ext>
            </a:extLst>
          </p:cNvPr>
          <p:cNvSpPr txBox="1"/>
          <p:nvPr/>
        </p:nvSpPr>
        <p:spPr>
          <a:xfrm rot="21245102">
            <a:off x="4692344" y="2885181"/>
            <a:ext cx="6151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stellar" panose="020A0402060406010301" pitchFamily="18" charset="0"/>
              </a:rPr>
              <a:t>Nb: VERY HIGH-RISK EVEN UNDER CURRENT LAW</a:t>
            </a:r>
            <a:endParaRPr lang="en-NZ" sz="2800" b="1" dirty="0">
              <a:solidFill>
                <a:srgbClr val="FF0000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A192C-05EC-5EB3-484D-6318D881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FE526-0450-8846-AAAE-443836E9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Tacit collusion – proposals 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2A521-EED1-D8E3-FD97-0E9CBC1E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/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MBIE proposals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Status quo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Australian-style ‘concerted practices’ prohibition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Some other prohibition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Australian concerted practices prohibition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“any form of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cooperation 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between two or more firms (or people) or conduct that would be likely to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establish such cooperation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where this conduct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substitutes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or would be likely to substitute, cooperation in place of the 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uncertainty of competition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.”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One successful case (2022)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6552D2-9532-F0DB-7877-4BD886BB640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52480-23E7-3F8F-CA72-82B5E3C55F76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03D66-E919-0D46-D723-02A0C3703331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73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B2A65-F0B4-F071-C545-59798E0F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BC06-1336-9180-04B3-0D998D68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5762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Tacit collusion – submissions</a:t>
            </a:r>
            <a:endParaRPr lang="en-NZ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C5040-17CA-FA36-07AD-D411BF7C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2" y="182562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Submissions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Only about a third of those that submitted on the issue supported change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Current law is arguably sufficient </a:t>
            </a:r>
            <a:r>
              <a:rPr lang="en-NZ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eg</a:t>
            </a: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attempted cartel conduct is already illegal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Difficult to design to avoid over-capture + chilling competitive conduct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Issues with Australian provision (though some submitters supported it)</a:t>
            </a:r>
          </a:p>
          <a:p>
            <a:pPr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Potential implications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Fundamental lowering of the bar for competitor-competitor conduct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Even more important to ensure staff are properly trained</a:t>
            </a:r>
          </a:p>
          <a:p>
            <a:pPr lvl="1">
              <a:buClr>
                <a:schemeClr val="accent5">
                  <a:lumMod val="50000"/>
                </a:schemeClr>
              </a:buClr>
            </a:pPr>
            <a:r>
              <a:rPr lang="en-NZ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Particular risk areas: public price communications + benchmarking by industry associations</a:t>
            </a:r>
          </a:p>
          <a:p>
            <a:pPr marL="0" indent="0">
              <a:buClr>
                <a:schemeClr val="accent5">
                  <a:lumMod val="50000"/>
                </a:schemeClr>
              </a:buClr>
              <a:buNone/>
            </a:pPr>
            <a:endParaRPr lang="en-NZ" sz="9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D66C54-085C-0C3B-A017-742B70B9493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09CDB4-9E47-EE33-CAD5-CDC6BAE0462F}"/>
              </a:ext>
            </a:extLst>
          </p:cNvPr>
          <p:cNvSpPr/>
          <p:nvPr/>
        </p:nvSpPr>
        <p:spPr>
          <a:xfrm>
            <a:off x="9447222" y="6329364"/>
            <a:ext cx="2744778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2975C-0ED3-C633-9093-3E07AEFC8927}"/>
              </a:ext>
            </a:extLst>
          </p:cNvPr>
          <p:cNvSpPr txBox="1"/>
          <p:nvPr/>
        </p:nvSpPr>
        <p:spPr>
          <a:xfrm>
            <a:off x="106282" y="5620734"/>
            <a:ext cx="1185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600" b="1" dirty="0">
                <a:solidFill>
                  <a:srgbClr val="80226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705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1.pptx" id="{B6A9E2D0-83B2-4E65-A01D-B100EA96915C}" vid="{135A6D86-4244-492C-8E08-030DB3A29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a78c81-e2f5-4536-a2ca-117ec5217148">
      <Terms xmlns="http://schemas.microsoft.com/office/infopath/2007/PartnerControls"/>
    </lcf76f155ced4ddcb4097134ff3c332f>
    <TaxCatchAll xmlns="9bf7961f-e076-4cc4-a0e8-64596fc869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80A440FAC9A469B4B4AC069CA268E" ma:contentTypeVersion="11" ma:contentTypeDescription="Create a new document." ma:contentTypeScope="" ma:versionID="7f3af99ce05b941500dfee5ac5c8f9ed">
  <xsd:schema xmlns:xsd="http://www.w3.org/2001/XMLSchema" xmlns:xs="http://www.w3.org/2001/XMLSchema" xmlns:p="http://schemas.microsoft.com/office/2006/metadata/properties" xmlns:ns2="91a78c81-e2f5-4536-a2ca-117ec5217148" xmlns:ns3="9bf7961f-e076-4cc4-a0e8-64596fc86901" targetNamespace="http://schemas.microsoft.com/office/2006/metadata/properties" ma:root="true" ma:fieldsID="dea57a943d0f32e4a829cdef9f66ffae" ns2:_="" ns3:_="">
    <xsd:import namespace="91a78c81-e2f5-4536-a2ca-117ec5217148"/>
    <xsd:import namespace="9bf7961f-e076-4cc4-a0e8-64596fc86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78c81-e2f5-4536-a2ca-117ec5217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dee6f8b-68c5-40f5-a1e1-ced13dda57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7961f-e076-4cc4-a0e8-64596fc8690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12382b-04c3-4004-b170-cb91fb9bc3b0}" ma:internalName="TaxCatchAll" ma:showField="CatchAllData" ma:web="9bf7961f-e076-4cc4-a0e8-64596fc86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BDBC3-B8F8-4B79-94C8-0439503401B0}">
  <ds:schemaRefs>
    <ds:schemaRef ds:uri="http://schemas.microsoft.com/office/2006/metadata/properties"/>
    <ds:schemaRef ds:uri="http://schemas.microsoft.com/office/infopath/2007/PartnerControls"/>
    <ds:schemaRef ds:uri="91a78c81-e2f5-4536-a2ca-117ec5217148"/>
    <ds:schemaRef ds:uri="9bf7961f-e076-4cc4-a0e8-64596fc86901"/>
  </ds:schemaRefs>
</ds:datastoreItem>
</file>

<file path=customXml/itemProps2.xml><?xml version="1.0" encoding="utf-8"?>
<ds:datastoreItem xmlns:ds="http://schemas.openxmlformats.org/officeDocument/2006/customXml" ds:itemID="{2D448706-4DBE-42CE-B22F-E8C9595F8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5F1E57-040B-4D94-B075-18F0F3B67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78c81-e2f5-4536-a2ca-117ec5217148"/>
    <ds:schemaRef ds:uri="9bf7961f-e076-4cc4-a0e8-64596fc86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preso</Template>
  <TotalTime>3603</TotalTime>
  <Words>1621</Words>
  <Application>Microsoft Office PowerPoint</Application>
  <PresentationFormat>Widescreen</PresentationFormat>
  <Paragraphs>224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Aptos Display</vt:lpstr>
      <vt:lpstr>Arial</vt:lpstr>
      <vt:lpstr>Castellar</vt:lpstr>
      <vt:lpstr>Office Theme</vt:lpstr>
      <vt:lpstr>Competition is Everything</vt:lpstr>
      <vt:lpstr>Competition law is having a moment</vt:lpstr>
      <vt:lpstr>Today’s session: The Dream</vt:lpstr>
      <vt:lpstr>Today’s session: The Reality</vt:lpstr>
      <vt:lpstr>The proposals</vt:lpstr>
      <vt:lpstr>Tacit collusion – background</vt:lpstr>
      <vt:lpstr>Tacit collusion – background </vt:lpstr>
      <vt:lpstr>Tacit collusion – proposals </vt:lpstr>
      <vt:lpstr>Tacit collusion – submissions</vt:lpstr>
      <vt:lpstr>Tacit collusion – prediction </vt:lpstr>
      <vt:lpstr>Competitor collaboration – background </vt:lpstr>
      <vt:lpstr>Competitor collaboration – proposals </vt:lpstr>
      <vt:lpstr>Competitor collaboration – prediction </vt:lpstr>
      <vt:lpstr>Confidential information – proposals </vt:lpstr>
      <vt:lpstr>Confidential information – prediction </vt:lpstr>
      <vt:lpstr>Mergers – background  </vt:lpstr>
      <vt:lpstr>Mergers – change to SLC test</vt:lpstr>
      <vt:lpstr>Mergers – creeping acquisitions</vt:lpstr>
      <vt:lpstr>Mergers – “assets of a business” </vt:lpstr>
      <vt:lpstr>Mergers – behavioral undertakings</vt:lpstr>
      <vt:lpstr>Mergers – non-notified mergers</vt:lpstr>
      <vt:lpstr>Thank you + questions</vt:lpstr>
      <vt:lpstr>PowerPoint Presentation</vt:lpstr>
      <vt:lpstr>If time permits…</vt:lpstr>
      <vt:lpstr>Codes and Rules – background </vt:lpstr>
      <vt:lpstr>Codes and Rules – example </vt:lpstr>
      <vt:lpstr>Codes and Rules – prediction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Tilley</dc:creator>
  <cp:lastModifiedBy>Gabi Le Roy</cp:lastModifiedBy>
  <cp:revision>5</cp:revision>
  <dcterms:created xsi:type="dcterms:W3CDTF">2025-04-03T00:12:59Z</dcterms:created>
  <dcterms:modified xsi:type="dcterms:W3CDTF">2025-05-07T04:51:22Z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0x010100C5B80A440FAC9A469B4B4AC069CA268E</vt:lpwstr>
  </property>
  <property fmtid="{D5CDD505-2E9C-101B-9397-08002B2CF9AE}" pid="3" name="MediaServiceImageTags">
    <vt:lpwstr/>
  </property>
</Properties>
</file>