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A69A6C-4153-4444-80E4-CA2C2C962898}" v="363" dt="2025-05-02T18:06:06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978B31-7B66-4F66-8E08-89830381D475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NZ"/>
        </a:p>
      </dgm:t>
    </dgm:pt>
    <dgm:pt modelId="{0AAA9F57-3CD7-4170-9FED-89A4B636E1A3}">
      <dgm:prSet phldrT="[Text]" custT="1"/>
      <dgm:spPr/>
      <dgm:t>
        <a:bodyPr/>
        <a:lstStyle/>
        <a:p>
          <a:r>
            <a:rPr lang="en-NZ" sz="3200" dirty="0"/>
            <a:t>Set Up</a:t>
          </a:r>
        </a:p>
      </dgm:t>
    </dgm:pt>
    <dgm:pt modelId="{FB7E6B97-2BD1-4E0B-B698-5E2C303878F1}" type="parTrans" cxnId="{11DE8E1A-0F50-4CF5-AF42-D3C4CA17DCB8}">
      <dgm:prSet/>
      <dgm:spPr/>
      <dgm:t>
        <a:bodyPr/>
        <a:lstStyle/>
        <a:p>
          <a:endParaRPr lang="en-NZ"/>
        </a:p>
      </dgm:t>
    </dgm:pt>
    <dgm:pt modelId="{7940B676-02C5-4801-B64E-F0E2455D1B62}" type="sibTrans" cxnId="{11DE8E1A-0F50-4CF5-AF42-D3C4CA17DCB8}">
      <dgm:prSet/>
      <dgm:spPr/>
      <dgm:t>
        <a:bodyPr/>
        <a:lstStyle/>
        <a:p>
          <a:endParaRPr lang="en-NZ"/>
        </a:p>
      </dgm:t>
    </dgm:pt>
    <dgm:pt modelId="{C69E5A74-E235-4ECA-8A40-95772F180A06}">
      <dgm:prSet phldrT="[Text]" custT="1"/>
      <dgm:spPr>
        <a:solidFill>
          <a:srgbClr val="FF0000"/>
        </a:solidFill>
      </dgm:spPr>
      <dgm:t>
        <a:bodyPr/>
        <a:lstStyle/>
        <a:p>
          <a:r>
            <a:rPr lang="en-NZ" sz="1600" dirty="0"/>
            <a:t>Scope</a:t>
          </a:r>
        </a:p>
      </dgm:t>
    </dgm:pt>
    <dgm:pt modelId="{9F63E66C-2A38-48E3-9758-B61FF5B6D884}" type="parTrans" cxnId="{28813F63-189A-4A9D-B265-F6176AADADEC}">
      <dgm:prSet/>
      <dgm:spPr/>
      <dgm:t>
        <a:bodyPr/>
        <a:lstStyle/>
        <a:p>
          <a:endParaRPr lang="en-NZ"/>
        </a:p>
      </dgm:t>
    </dgm:pt>
    <dgm:pt modelId="{2B26F3C7-B315-45B7-AEFC-DE3AAD68F7C7}" type="sibTrans" cxnId="{28813F63-189A-4A9D-B265-F6176AADADEC}">
      <dgm:prSet/>
      <dgm:spPr/>
      <dgm:t>
        <a:bodyPr/>
        <a:lstStyle/>
        <a:p>
          <a:endParaRPr lang="en-NZ"/>
        </a:p>
      </dgm:t>
    </dgm:pt>
    <dgm:pt modelId="{95379C2B-0E20-494D-93E9-B6B4C0B1C4B5}">
      <dgm:prSet phldrT="[Text]" custT="1"/>
      <dgm:spPr>
        <a:solidFill>
          <a:srgbClr val="FFC000"/>
        </a:solidFill>
      </dgm:spPr>
      <dgm:t>
        <a:bodyPr/>
        <a:lstStyle/>
        <a:p>
          <a:r>
            <a:rPr lang="en-NZ" sz="1600" dirty="0"/>
            <a:t>Narrowing Focus</a:t>
          </a:r>
        </a:p>
      </dgm:t>
    </dgm:pt>
    <dgm:pt modelId="{69863B18-4D01-4006-8DC2-8FCEC6EE298A}" type="parTrans" cxnId="{A247546C-AA9E-402C-8644-8D082C315CC2}">
      <dgm:prSet/>
      <dgm:spPr/>
      <dgm:t>
        <a:bodyPr/>
        <a:lstStyle/>
        <a:p>
          <a:endParaRPr lang="en-NZ"/>
        </a:p>
      </dgm:t>
    </dgm:pt>
    <dgm:pt modelId="{D5F79489-57AD-4FB5-84AD-410DEC22F855}" type="sibTrans" cxnId="{A247546C-AA9E-402C-8644-8D082C315CC2}">
      <dgm:prSet/>
      <dgm:spPr/>
      <dgm:t>
        <a:bodyPr/>
        <a:lstStyle/>
        <a:p>
          <a:endParaRPr lang="en-NZ"/>
        </a:p>
      </dgm:t>
    </dgm:pt>
    <dgm:pt modelId="{34B56718-DA57-4AB7-B2D7-B05C2BE6FF09}">
      <dgm:prSet phldrT="[Text]" custT="1"/>
      <dgm:spPr>
        <a:solidFill>
          <a:srgbClr val="FFC000"/>
        </a:solidFill>
      </dgm:spPr>
      <dgm:t>
        <a:bodyPr/>
        <a:lstStyle/>
        <a:p>
          <a:r>
            <a:rPr lang="en-NZ" sz="1600" dirty="0"/>
            <a:t>Buy-In</a:t>
          </a:r>
        </a:p>
      </dgm:t>
    </dgm:pt>
    <dgm:pt modelId="{4260A497-B1EF-4829-9707-D87C3125BD6E}" type="parTrans" cxnId="{51998BD6-78FE-4FF8-A76B-F1CB02B98D1D}">
      <dgm:prSet/>
      <dgm:spPr/>
      <dgm:t>
        <a:bodyPr/>
        <a:lstStyle/>
        <a:p>
          <a:endParaRPr lang="en-NZ"/>
        </a:p>
      </dgm:t>
    </dgm:pt>
    <dgm:pt modelId="{BAFA5A3C-FEB6-4BA6-A273-790939DD1F06}" type="sibTrans" cxnId="{51998BD6-78FE-4FF8-A76B-F1CB02B98D1D}">
      <dgm:prSet/>
      <dgm:spPr/>
      <dgm:t>
        <a:bodyPr/>
        <a:lstStyle/>
        <a:p>
          <a:endParaRPr lang="en-NZ"/>
        </a:p>
      </dgm:t>
    </dgm:pt>
    <dgm:pt modelId="{28C65E0C-0DA2-4767-B80E-39B4EFFF7E12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NZ" sz="1600" dirty="0"/>
            <a:t>Honing in on minimum requirements</a:t>
          </a:r>
        </a:p>
      </dgm:t>
    </dgm:pt>
    <dgm:pt modelId="{B025F90B-0F1A-4BCA-9763-1BD6E881E979}" type="parTrans" cxnId="{EC493767-210A-4612-B816-5A67CD396B2C}">
      <dgm:prSet/>
      <dgm:spPr/>
      <dgm:t>
        <a:bodyPr/>
        <a:lstStyle/>
        <a:p>
          <a:endParaRPr lang="en-NZ"/>
        </a:p>
      </dgm:t>
    </dgm:pt>
    <dgm:pt modelId="{2B7D576A-8141-48D2-AED0-253C9CD7BA75}" type="sibTrans" cxnId="{EC493767-210A-4612-B816-5A67CD396B2C}">
      <dgm:prSet/>
      <dgm:spPr/>
      <dgm:t>
        <a:bodyPr/>
        <a:lstStyle/>
        <a:p>
          <a:endParaRPr lang="en-NZ"/>
        </a:p>
      </dgm:t>
    </dgm:pt>
    <dgm:pt modelId="{639E786A-2C64-4ADF-9E09-8FCA363BE7D6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NZ" sz="1600" dirty="0"/>
            <a:t>Make it all reportable</a:t>
          </a:r>
        </a:p>
      </dgm:t>
    </dgm:pt>
    <dgm:pt modelId="{DF6FB67F-B077-4F23-AF8D-0AF5C4D0DD2A}" type="parTrans" cxnId="{2A8A81B3-68EA-41FE-8314-7637BCE63085}">
      <dgm:prSet/>
      <dgm:spPr/>
      <dgm:t>
        <a:bodyPr/>
        <a:lstStyle/>
        <a:p>
          <a:endParaRPr lang="en-NZ"/>
        </a:p>
      </dgm:t>
    </dgm:pt>
    <dgm:pt modelId="{45F2AD32-6E82-4CF8-AEC6-D043EBCCCBDE}" type="sibTrans" cxnId="{2A8A81B3-68EA-41FE-8314-7637BCE63085}">
      <dgm:prSet/>
      <dgm:spPr/>
      <dgm:t>
        <a:bodyPr/>
        <a:lstStyle/>
        <a:p>
          <a:endParaRPr lang="en-NZ"/>
        </a:p>
      </dgm:t>
    </dgm:pt>
    <dgm:pt modelId="{1F230588-86B8-4AF8-8608-802EC7177B7B}" type="pres">
      <dgm:prSet presAssocID="{48978B31-7B66-4F66-8E08-89830381D47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607CAAC-EB1C-4679-9084-E6D8D5C3FDE6}" type="pres">
      <dgm:prSet presAssocID="{0AAA9F57-3CD7-4170-9FED-89A4B636E1A3}" presName="Parent" presStyleLbl="node0" presStyleIdx="0" presStyleCnt="1">
        <dgm:presLayoutVars>
          <dgm:chMax val="6"/>
          <dgm:chPref val="6"/>
        </dgm:presLayoutVars>
      </dgm:prSet>
      <dgm:spPr/>
    </dgm:pt>
    <dgm:pt modelId="{6AD39161-972F-4FF4-ACE3-126C3E0724E1}" type="pres">
      <dgm:prSet presAssocID="{C69E5A74-E235-4ECA-8A40-95772F180A06}" presName="Accent1" presStyleCnt="0"/>
      <dgm:spPr/>
    </dgm:pt>
    <dgm:pt modelId="{D35E96E4-0788-421E-AE6B-66E2DCFE9113}" type="pres">
      <dgm:prSet presAssocID="{C69E5A74-E235-4ECA-8A40-95772F180A06}" presName="Accent" presStyleLbl="bgShp" presStyleIdx="0" presStyleCnt="5"/>
      <dgm:spPr/>
    </dgm:pt>
    <dgm:pt modelId="{193F246D-AAAD-42DA-BB92-265CBF3C33C9}" type="pres">
      <dgm:prSet presAssocID="{C69E5A74-E235-4ECA-8A40-95772F180A06}" presName="Child1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F97476D3-8703-44EB-B90B-14D73A7A028E}" type="pres">
      <dgm:prSet presAssocID="{95379C2B-0E20-494D-93E9-B6B4C0B1C4B5}" presName="Accent2" presStyleCnt="0"/>
      <dgm:spPr/>
    </dgm:pt>
    <dgm:pt modelId="{D228502A-1A14-420A-AB7C-29C7AAC526D0}" type="pres">
      <dgm:prSet presAssocID="{95379C2B-0E20-494D-93E9-B6B4C0B1C4B5}" presName="Accent" presStyleLbl="bgShp" presStyleIdx="1" presStyleCnt="5"/>
      <dgm:spPr/>
    </dgm:pt>
    <dgm:pt modelId="{C13CED87-8D3A-469A-B5EE-739F0B7D5399}" type="pres">
      <dgm:prSet presAssocID="{95379C2B-0E20-494D-93E9-B6B4C0B1C4B5}" presName="Child2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CE9AF84A-BD35-4F3B-9DC6-86D82C0E93AF}" type="pres">
      <dgm:prSet presAssocID="{34B56718-DA57-4AB7-B2D7-B05C2BE6FF09}" presName="Accent3" presStyleCnt="0"/>
      <dgm:spPr/>
    </dgm:pt>
    <dgm:pt modelId="{F4D0BE7B-E2E5-42A5-9228-CB2AF48E7C2D}" type="pres">
      <dgm:prSet presAssocID="{34B56718-DA57-4AB7-B2D7-B05C2BE6FF09}" presName="Accent" presStyleLbl="bgShp" presStyleIdx="2" presStyleCnt="5"/>
      <dgm:spPr/>
    </dgm:pt>
    <dgm:pt modelId="{3872A87E-61FF-4185-9757-606B1BCEAAB0}" type="pres">
      <dgm:prSet presAssocID="{34B56718-DA57-4AB7-B2D7-B05C2BE6FF09}" presName="Child3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9B6E5626-EE83-46EA-8AC6-DF65CB9D6C33}" type="pres">
      <dgm:prSet presAssocID="{28C65E0C-0DA2-4767-B80E-39B4EFFF7E12}" presName="Accent4" presStyleCnt="0"/>
      <dgm:spPr/>
    </dgm:pt>
    <dgm:pt modelId="{767D93C9-0423-4675-B4D7-3E0C850E152B}" type="pres">
      <dgm:prSet presAssocID="{28C65E0C-0DA2-4767-B80E-39B4EFFF7E12}" presName="Accent" presStyleLbl="bgShp" presStyleIdx="3" presStyleCnt="5"/>
      <dgm:spPr/>
    </dgm:pt>
    <dgm:pt modelId="{BB8E633F-DD6C-4D0B-B260-3309A065746A}" type="pres">
      <dgm:prSet presAssocID="{28C65E0C-0DA2-4767-B80E-39B4EFFF7E12}" presName="Child4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8E824E33-0080-4499-952F-8255F2727612}" type="pres">
      <dgm:prSet presAssocID="{639E786A-2C64-4ADF-9E09-8FCA363BE7D6}" presName="Accent5" presStyleCnt="0"/>
      <dgm:spPr/>
    </dgm:pt>
    <dgm:pt modelId="{E3C25643-012A-484F-B44C-20EA7AC1A8A4}" type="pres">
      <dgm:prSet presAssocID="{639E786A-2C64-4ADF-9E09-8FCA363BE7D6}" presName="Accent" presStyleLbl="bgShp" presStyleIdx="4" presStyleCnt="5"/>
      <dgm:spPr/>
    </dgm:pt>
    <dgm:pt modelId="{CA0F1E17-AA7D-4158-BE40-7B2D946D0210}" type="pres">
      <dgm:prSet presAssocID="{639E786A-2C64-4ADF-9E09-8FCA363BE7D6}" presName="Child5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11DE8E1A-0F50-4CF5-AF42-D3C4CA17DCB8}" srcId="{48978B31-7B66-4F66-8E08-89830381D475}" destId="{0AAA9F57-3CD7-4170-9FED-89A4B636E1A3}" srcOrd="0" destOrd="0" parTransId="{FB7E6B97-2BD1-4E0B-B698-5E2C303878F1}" sibTransId="{7940B676-02C5-4801-B64E-F0E2455D1B62}"/>
    <dgm:cxn modelId="{DC9A7534-443C-4974-BDD7-8749439C8869}" type="presOf" srcId="{34B56718-DA57-4AB7-B2D7-B05C2BE6FF09}" destId="{3872A87E-61FF-4185-9757-606B1BCEAAB0}" srcOrd="0" destOrd="0" presId="urn:microsoft.com/office/officeart/2011/layout/HexagonRadial"/>
    <dgm:cxn modelId="{28813F63-189A-4A9D-B265-F6176AADADEC}" srcId="{0AAA9F57-3CD7-4170-9FED-89A4B636E1A3}" destId="{C69E5A74-E235-4ECA-8A40-95772F180A06}" srcOrd="0" destOrd="0" parTransId="{9F63E66C-2A38-48E3-9758-B61FF5B6D884}" sibTransId="{2B26F3C7-B315-45B7-AEFC-DE3AAD68F7C7}"/>
    <dgm:cxn modelId="{40930146-3505-47E1-BB07-04DF438E8CCE}" type="presOf" srcId="{0AAA9F57-3CD7-4170-9FED-89A4B636E1A3}" destId="{7607CAAC-EB1C-4679-9084-E6D8D5C3FDE6}" srcOrd="0" destOrd="0" presId="urn:microsoft.com/office/officeart/2011/layout/HexagonRadial"/>
    <dgm:cxn modelId="{EC493767-210A-4612-B816-5A67CD396B2C}" srcId="{0AAA9F57-3CD7-4170-9FED-89A4B636E1A3}" destId="{28C65E0C-0DA2-4767-B80E-39B4EFFF7E12}" srcOrd="3" destOrd="0" parTransId="{B025F90B-0F1A-4BCA-9763-1BD6E881E979}" sibTransId="{2B7D576A-8141-48D2-AED0-253C9CD7BA75}"/>
    <dgm:cxn modelId="{A247546C-AA9E-402C-8644-8D082C315CC2}" srcId="{0AAA9F57-3CD7-4170-9FED-89A4B636E1A3}" destId="{95379C2B-0E20-494D-93E9-B6B4C0B1C4B5}" srcOrd="1" destOrd="0" parTransId="{69863B18-4D01-4006-8DC2-8FCEC6EE298A}" sibTransId="{D5F79489-57AD-4FB5-84AD-410DEC22F855}"/>
    <dgm:cxn modelId="{394ED96D-3004-4789-A486-60C3AE588F20}" type="presOf" srcId="{28C65E0C-0DA2-4767-B80E-39B4EFFF7E12}" destId="{BB8E633F-DD6C-4D0B-B260-3309A065746A}" srcOrd="0" destOrd="0" presId="urn:microsoft.com/office/officeart/2011/layout/HexagonRadial"/>
    <dgm:cxn modelId="{13157B82-F0AC-48BC-B884-90A6F82437CE}" type="presOf" srcId="{95379C2B-0E20-494D-93E9-B6B4C0B1C4B5}" destId="{C13CED87-8D3A-469A-B5EE-739F0B7D5399}" srcOrd="0" destOrd="0" presId="urn:microsoft.com/office/officeart/2011/layout/HexagonRadial"/>
    <dgm:cxn modelId="{2A8A81B3-68EA-41FE-8314-7637BCE63085}" srcId="{0AAA9F57-3CD7-4170-9FED-89A4B636E1A3}" destId="{639E786A-2C64-4ADF-9E09-8FCA363BE7D6}" srcOrd="4" destOrd="0" parTransId="{DF6FB67F-B077-4F23-AF8D-0AF5C4D0DD2A}" sibTransId="{45F2AD32-6E82-4CF8-AEC6-D043EBCCCBDE}"/>
    <dgm:cxn modelId="{4C4184B7-ADAC-4764-AC6E-E59D56AE85D6}" type="presOf" srcId="{C69E5A74-E235-4ECA-8A40-95772F180A06}" destId="{193F246D-AAAD-42DA-BB92-265CBF3C33C9}" srcOrd="0" destOrd="0" presId="urn:microsoft.com/office/officeart/2011/layout/HexagonRadial"/>
    <dgm:cxn modelId="{2522F9C4-3513-434C-B2B4-C7B71D4BB22C}" type="presOf" srcId="{48978B31-7B66-4F66-8E08-89830381D475}" destId="{1F230588-86B8-4AF8-8608-802EC7177B7B}" srcOrd="0" destOrd="0" presId="urn:microsoft.com/office/officeart/2011/layout/HexagonRadial"/>
    <dgm:cxn modelId="{51998BD6-78FE-4FF8-A76B-F1CB02B98D1D}" srcId="{0AAA9F57-3CD7-4170-9FED-89A4B636E1A3}" destId="{34B56718-DA57-4AB7-B2D7-B05C2BE6FF09}" srcOrd="2" destOrd="0" parTransId="{4260A497-B1EF-4829-9707-D87C3125BD6E}" sibTransId="{BAFA5A3C-FEB6-4BA6-A273-790939DD1F06}"/>
    <dgm:cxn modelId="{A95FA5ED-FC76-4F23-948C-55250E2F91D2}" type="presOf" srcId="{639E786A-2C64-4ADF-9E09-8FCA363BE7D6}" destId="{CA0F1E17-AA7D-4158-BE40-7B2D946D0210}" srcOrd="0" destOrd="0" presId="urn:microsoft.com/office/officeart/2011/layout/HexagonRadial"/>
    <dgm:cxn modelId="{E8966522-8DFC-4B36-BDF8-63094FB8AAF7}" type="presParOf" srcId="{1F230588-86B8-4AF8-8608-802EC7177B7B}" destId="{7607CAAC-EB1C-4679-9084-E6D8D5C3FDE6}" srcOrd="0" destOrd="0" presId="urn:microsoft.com/office/officeart/2011/layout/HexagonRadial"/>
    <dgm:cxn modelId="{BFC171C3-DC03-42C2-A3B5-38BEC940CA69}" type="presParOf" srcId="{1F230588-86B8-4AF8-8608-802EC7177B7B}" destId="{6AD39161-972F-4FF4-ACE3-126C3E0724E1}" srcOrd="1" destOrd="0" presId="urn:microsoft.com/office/officeart/2011/layout/HexagonRadial"/>
    <dgm:cxn modelId="{750F5272-12BD-4D86-A890-D96460DE86D8}" type="presParOf" srcId="{6AD39161-972F-4FF4-ACE3-126C3E0724E1}" destId="{D35E96E4-0788-421E-AE6B-66E2DCFE9113}" srcOrd="0" destOrd="0" presId="urn:microsoft.com/office/officeart/2011/layout/HexagonRadial"/>
    <dgm:cxn modelId="{760864DF-7DC5-4BA3-AA27-44CAC206EAC4}" type="presParOf" srcId="{1F230588-86B8-4AF8-8608-802EC7177B7B}" destId="{193F246D-AAAD-42DA-BB92-265CBF3C33C9}" srcOrd="2" destOrd="0" presId="urn:microsoft.com/office/officeart/2011/layout/HexagonRadial"/>
    <dgm:cxn modelId="{7800367B-155B-4CF2-AA11-E7C7D2234C13}" type="presParOf" srcId="{1F230588-86B8-4AF8-8608-802EC7177B7B}" destId="{F97476D3-8703-44EB-B90B-14D73A7A028E}" srcOrd="3" destOrd="0" presId="urn:microsoft.com/office/officeart/2011/layout/HexagonRadial"/>
    <dgm:cxn modelId="{ECAF319B-A221-4828-B382-9F714E4B2098}" type="presParOf" srcId="{F97476D3-8703-44EB-B90B-14D73A7A028E}" destId="{D228502A-1A14-420A-AB7C-29C7AAC526D0}" srcOrd="0" destOrd="0" presId="urn:microsoft.com/office/officeart/2011/layout/HexagonRadial"/>
    <dgm:cxn modelId="{36642F39-E94D-41E6-8B02-A7A70C913D5E}" type="presParOf" srcId="{1F230588-86B8-4AF8-8608-802EC7177B7B}" destId="{C13CED87-8D3A-469A-B5EE-739F0B7D5399}" srcOrd="4" destOrd="0" presId="urn:microsoft.com/office/officeart/2011/layout/HexagonRadial"/>
    <dgm:cxn modelId="{EFD2E940-722A-4C23-BB71-3E73520AB2FB}" type="presParOf" srcId="{1F230588-86B8-4AF8-8608-802EC7177B7B}" destId="{CE9AF84A-BD35-4F3B-9DC6-86D82C0E93AF}" srcOrd="5" destOrd="0" presId="urn:microsoft.com/office/officeart/2011/layout/HexagonRadial"/>
    <dgm:cxn modelId="{579325EE-DC0C-40CE-B6CF-6E70FCDA4EE8}" type="presParOf" srcId="{CE9AF84A-BD35-4F3B-9DC6-86D82C0E93AF}" destId="{F4D0BE7B-E2E5-42A5-9228-CB2AF48E7C2D}" srcOrd="0" destOrd="0" presId="urn:microsoft.com/office/officeart/2011/layout/HexagonRadial"/>
    <dgm:cxn modelId="{CC3E3E26-AC8A-4CBF-8928-5086B044B14F}" type="presParOf" srcId="{1F230588-86B8-4AF8-8608-802EC7177B7B}" destId="{3872A87E-61FF-4185-9757-606B1BCEAAB0}" srcOrd="6" destOrd="0" presId="urn:microsoft.com/office/officeart/2011/layout/HexagonRadial"/>
    <dgm:cxn modelId="{9746F540-6967-41C7-AE16-A12A65D51B35}" type="presParOf" srcId="{1F230588-86B8-4AF8-8608-802EC7177B7B}" destId="{9B6E5626-EE83-46EA-8AC6-DF65CB9D6C33}" srcOrd="7" destOrd="0" presId="urn:microsoft.com/office/officeart/2011/layout/HexagonRadial"/>
    <dgm:cxn modelId="{39601E9D-2086-4950-A1A7-4C608715FB67}" type="presParOf" srcId="{9B6E5626-EE83-46EA-8AC6-DF65CB9D6C33}" destId="{767D93C9-0423-4675-B4D7-3E0C850E152B}" srcOrd="0" destOrd="0" presId="urn:microsoft.com/office/officeart/2011/layout/HexagonRadial"/>
    <dgm:cxn modelId="{8246836E-70C7-4190-8F22-2C6A8D8A488C}" type="presParOf" srcId="{1F230588-86B8-4AF8-8608-802EC7177B7B}" destId="{BB8E633F-DD6C-4D0B-B260-3309A065746A}" srcOrd="8" destOrd="0" presId="urn:microsoft.com/office/officeart/2011/layout/HexagonRadial"/>
    <dgm:cxn modelId="{ECFA11A3-186D-4B61-804C-B7FEAB13C7AE}" type="presParOf" srcId="{1F230588-86B8-4AF8-8608-802EC7177B7B}" destId="{8E824E33-0080-4499-952F-8255F2727612}" srcOrd="9" destOrd="0" presId="urn:microsoft.com/office/officeart/2011/layout/HexagonRadial"/>
    <dgm:cxn modelId="{2E80E19E-3BB5-4872-A546-5F78A050E3F5}" type="presParOf" srcId="{8E824E33-0080-4499-952F-8255F2727612}" destId="{E3C25643-012A-484F-B44C-20EA7AC1A8A4}" srcOrd="0" destOrd="0" presId="urn:microsoft.com/office/officeart/2011/layout/HexagonRadial"/>
    <dgm:cxn modelId="{CDAD77AF-566E-42A7-A33C-043FB4616C86}" type="presParOf" srcId="{1F230588-86B8-4AF8-8608-802EC7177B7B}" destId="{CA0F1E17-AA7D-4158-BE40-7B2D946D0210}" srcOrd="10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07CAAC-EB1C-4679-9084-E6D8D5C3FDE6}">
      <dsp:nvSpPr>
        <dsp:cNvPr id="0" name=""/>
        <dsp:cNvSpPr/>
      </dsp:nvSpPr>
      <dsp:spPr>
        <a:xfrm>
          <a:off x="2952810" y="1748061"/>
          <a:ext cx="2221862" cy="1922001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3200" kern="1200" dirty="0"/>
            <a:t>Set Up</a:t>
          </a:r>
        </a:p>
      </dsp:txBody>
      <dsp:txXfrm>
        <a:off x="3321004" y="2066564"/>
        <a:ext cx="1485474" cy="1284995"/>
      </dsp:txXfrm>
    </dsp:sp>
    <dsp:sp modelId="{D228502A-1A14-420A-AB7C-29C7AAC526D0}">
      <dsp:nvSpPr>
        <dsp:cNvPr id="0" name=""/>
        <dsp:cNvSpPr/>
      </dsp:nvSpPr>
      <dsp:spPr>
        <a:xfrm>
          <a:off x="4344123" y="828514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3F246D-AAAD-42DA-BB92-265CBF3C33C9}">
      <dsp:nvSpPr>
        <dsp:cNvPr id="0" name=""/>
        <dsp:cNvSpPr/>
      </dsp:nvSpPr>
      <dsp:spPr>
        <a:xfrm>
          <a:off x="3157475" y="0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Scope</a:t>
          </a:r>
        </a:p>
      </dsp:txBody>
      <dsp:txXfrm>
        <a:off x="3459220" y="261045"/>
        <a:ext cx="1217310" cy="1053116"/>
      </dsp:txXfrm>
    </dsp:sp>
    <dsp:sp modelId="{F4D0BE7B-E2E5-42A5-9228-CB2AF48E7C2D}">
      <dsp:nvSpPr>
        <dsp:cNvPr id="0" name=""/>
        <dsp:cNvSpPr/>
      </dsp:nvSpPr>
      <dsp:spPr>
        <a:xfrm>
          <a:off x="5322487" y="2178846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3CED87-8D3A-469A-B5EE-739F0B7D5399}">
      <dsp:nvSpPr>
        <dsp:cNvPr id="0" name=""/>
        <dsp:cNvSpPr/>
      </dsp:nvSpPr>
      <dsp:spPr>
        <a:xfrm>
          <a:off x="4827361" y="968857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Narrowing Focus</a:t>
          </a:r>
        </a:p>
      </dsp:txBody>
      <dsp:txXfrm>
        <a:off x="5129106" y="1229902"/>
        <a:ext cx="1217310" cy="1053116"/>
      </dsp:txXfrm>
    </dsp:sp>
    <dsp:sp modelId="{767D93C9-0423-4675-B4D7-3E0C850E152B}">
      <dsp:nvSpPr>
        <dsp:cNvPr id="0" name=""/>
        <dsp:cNvSpPr/>
      </dsp:nvSpPr>
      <dsp:spPr>
        <a:xfrm>
          <a:off x="4642852" y="3703117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72A87E-61FF-4185-9757-606B1BCEAAB0}">
      <dsp:nvSpPr>
        <dsp:cNvPr id="0" name=""/>
        <dsp:cNvSpPr/>
      </dsp:nvSpPr>
      <dsp:spPr>
        <a:xfrm>
          <a:off x="4827361" y="2873519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Buy-In</a:t>
          </a:r>
        </a:p>
      </dsp:txBody>
      <dsp:txXfrm>
        <a:off x="5129106" y="3134564"/>
        <a:ext cx="1217310" cy="1053116"/>
      </dsp:txXfrm>
    </dsp:sp>
    <dsp:sp modelId="{E3C25643-012A-484F-B44C-20EA7AC1A8A4}">
      <dsp:nvSpPr>
        <dsp:cNvPr id="0" name=""/>
        <dsp:cNvSpPr/>
      </dsp:nvSpPr>
      <dsp:spPr>
        <a:xfrm>
          <a:off x="2956944" y="3861342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8E633F-DD6C-4D0B-B260-3309A065746A}">
      <dsp:nvSpPr>
        <dsp:cNvPr id="0" name=""/>
        <dsp:cNvSpPr/>
      </dsp:nvSpPr>
      <dsp:spPr>
        <a:xfrm>
          <a:off x="3157475" y="3843460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6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Honing in on minimum requirements</a:t>
          </a:r>
        </a:p>
      </dsp:txBody>
      <dsp:txXfrm>
        <a:off x="3459220" y="4104505"/>
        <a:ext cx="1217310" cy="1053116"/>
      </dsp:txXfrm>
    </dsp:sp>
    <dsp:sp modelId="{CA0F1E17-AA7D-4158-BE40-7B2D946D0210}">
      <dsp:nvSpPr>
        <dsp:cNvPr id="0" name=""/>
        <dsp:cNvSpPr/>
      </dsp:nvSpPr>
      <dsp:spPr>
        <a:xfrm>
          <a:off x="1479837" y="2874602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6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600" kern="1200" dirty="0"/>
            <a:t>Make it all reportable</a:t>
          </a:r>
        </a:p>
      </dsp:txBody>
      <dsp:txXfrm>
        <a:off x="1781582" y="3135647"/>
        <a:ext cx="1217310" cy="1053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CCC130-38C0-4D65-9232-DDBBC06239D1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0CBC5-27FC-4146-91CE-54B3211D79E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8187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B0CBC5-27FC-4146-91CE-54B3211D79E6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48394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C6EB8-09E0-4FC9-0337-44232577D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56290F-10AB-DF3D-A3BC-29B3A5F20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ADC6F-1413-091D-7B08-44CE91299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C46EA-5DA6-28D5-26DE-82D6A1664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040CE-B926-2B1D-0A38-5EA3AE1A4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53958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484E5-9406-DB76-5115-F66B15E27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B65451-F9CC-51BA-11AA-EA28E77802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0EC24-208C-F9B9-A03D-1279928A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577A1-88B2-EA4E-5D7C-235382716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E53A4-D321-DB6B-3187-462CE816C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7324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384DD6-CF0D-3038-39DC-CF764C9EE9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D5A553-AAD2-A151-500D-0E1236425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9320B-CBD3-B156-448A-BE7A0DBDC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8461C-E62D-5CC8-22CE-C06C76242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21B00-FEFF-ED07-F4AD-D21558B82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33498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FB009-6A31-7DC5-852D-5B95D2F1C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2A4C9-A787-67B6-BAE1-020698734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74A0B-3ADC-2EA0-DE5C-92F2AA447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0B5CD-BD57-AC95-CE05-893A1B1F9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615B1-3141-1749-7FD4-06B59425B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8194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56008-F051-52A7-37E4-652486B5C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42605-F9FA-2F68-BED7-CBCA5ABE8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98F75-0ADB-EDC0-5625-6C8F6BD90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C1A51-A664-0704-2F23-F0E7ACF0B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C18E7-8F14-AB3A-9A68-A0502EB91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9282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67B5-7493-7799-27D9-8D7099DC0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A30D8-4F2F-FE0F-85E9-ADF658ED2D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7A508-FAC6-6807-72C5-C71F4F9D32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329B4-2DA0-A291-A3F5-99D585094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81A66-D2F8-29FA-8D92-4C956C9F6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21F65C-2B0B-049D-CCB2-B88E21D34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365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E392-3431-0B4A-86B1-CB952DB91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7F53B3-FD71-C6ED-29D9-A514589BB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51A22-E1DD-6B66-26E2-B73261498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48C844-24BA-6815-B781-BD4EF5448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65AFC5-BA99-8F85-A9D3-34FC09645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ABB4E-0A80-E059-118B-6C2BAA64A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494486-D2FB-B3AB-3841-E90C32F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8C13AD-FCC0-5D5D-C64D-FBF9E102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3670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0A205-7557-1E6C-09E5-42693985B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D5524F-AA19-4A31-150B-7EDD64736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88F133-B0E3-C1E7-CCE6-62EE3A4DB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3C263B-896F-8515-5645-8B2558A31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528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6FDDAA-8186-1C29-791E-E4461E5D6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534DCF-71A5-34AC-ACF2-0A7D59B8E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428908-D871-F7F7-D534-FEA023720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54462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50F7B-4B62-A620-FEB3-283D90C4C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777FE-7AC8-7B90-1B66-82C8ABC8E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45BCA3-EE81-9EE9-BFC3-256123AA8B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BAE66-6354-C9D7-66E0-97D6015F8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280F3E-BE80-7010-6FA1-D51CE879C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24903-9F85-94C7-E0BB-80DF20EDB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3158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C86D6-53B2-7D10-F712-33D644D68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FC7A07-B057-E93E-1DF7-C6D0200C53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576E6-DCC3-AC70-DDE4-0E34317F7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A49DFB-EE48-2142-F23D-24A31799C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C176C-DA24-F238-B662-A080D12B2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D108C-7500-745B-43C7-46E464EE0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6581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50B0C9-9A4C-AE5D-5C02-15EE473C1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4E37F-92ED-B031-06FD-DE98C24AD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97A32-EC04-037D-422E-FFDD36499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C66304-48DF-41A2-A373-3F67DAF08105}" type="datetimeFigureOut">
              <a:rPr lang="en-NZ" smtClean="0"/>
              <a:t>5/05/2025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57E13-B7FB-E84D-5135-79EC4E968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56DD5-443D-C10D-6E76-512A70861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E96E7D-DB96-49E7-99CD-45B890A13604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69D3E2-BAFA-F367-145D-56F9F4CDC46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84025" y="63500"/>
            <a:ext cx="658812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12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SENSITIVE</a:t>
            </a:r>
          </a:p>
        </p:txBody>
      </p:sp>
    </p:spTree>
    <p:extLst>
      <p:ext uri="{BB962C8B-B14F-4D97-AF65-F5344CB8AC3E}">
        <p14:creationId xmlns:p14="http://schemas.microsoft.com/office/powerpoint/2010/main" val="1533566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2E85FC6-FF84-FFF9-22BC-34F262C2C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73238"/>
            <a:ext cx="9144000" cy="932384"/>
          </a:xfrm>
        </p:spPr>
        <p:txBody>
          <a:bodyPr>
            <a:normAutofit/>
          </a:bodyPr>
          <a:lstStyle/>
          <a:p>
            <a:r>
              <a:rPr lang="en-NZ" sz="3600" i="1" dirty="0">
                <a:solidFill>
                  <a:schemeClr val="bg1"/>
                </a:solidFill>
              </a:rPr>
              <a:t>A Crowd Sourced How-To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5326FA0-5BE4-0AC0-2B16-769B599BE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618755"/>
            <a:ext cx="12037512" cy="2387600"/>
          </a:xfrm>
        </p:spPr>
        <p:txBody>
          <a:bodyPr/>
          <a:lstStyle/>
          <a:p>
            <a:r>
              <a:rPr lang="en-NZ" dirty="0">
                <a:solidFill>
                  <a:schemeClr val="bg1"/>
                </a:solidFill>
              </a:rPr>
              <a:t>GREENFIELDS LEGAL FUNCTIONS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586305-4A75-AFF3-928C-3BA95317B354}"/>
              </a:ext>
            </a:extLst>
          </p:cNvPr>
          <p:cNvSpPr txBox="1"/>
          <p:nvPr/>
        </p:nvSpPr>
        <p:spPr>
          <a:xfrm>
            <a:off x="2467627" y="2759369"/>
            <a:ext cx="93444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NZ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chemeClr val="bg1"/>
                </a:solidFill>
              </a:rPr>
              <a:t>My experience and Initiatives in the first 6 months</a:t>
            </a:r>
          </a:p>
          <a:p>
            <a:r>
              <a:rPr lang="en-NZ" dirty="0">
                <a:solidFill>
                  <a:schemeClr val="bg1"/>
                </a:solidFill>
              </a:rPr>
              <a:t> </a:t>
            </a:r>
          </a:p>
          <a:p>
            <a:endParaRPr lang="en-NZ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chemeClr val="bg1"/>
                </a:solidFill>
              </a:rPr>
              <a:t>Crowd Sourcing - What has been your experience and what are your awesome ideas?</a:t>
            </a:r>
          </a:p>
          <a:p>
            <a:endParaRPr lang="en-NZ" dirty="0">
              <a:solidFill>
                <a:schemeClr val="bg1"/>
              </a:solidFill>
            </a:endParaRPr>
          </a:p>
          <a:p>
            <a:endParaRPr lang="en-NZ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chemeClr val="bg1"/>
                </a:solidFill>
              </a:rPr>
              <a:t>Pulling it together with the wisdom of the network</a:t>
            </a:r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E1D5AC23-4237-752C-6044-D632E5C31BD6}"/>
              </a:ext>
            </a:extLst>
          </p:cNvPr>
          <p:cNvSpPr/>
          <p:nvPr/>
        </p:nvSpPr>
        <p:spPr>
          <a:xfrm>
            <a:off x="1127342" y="2981195"/>
            <a:ext cx="726510" cy="601249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A9B64500-CE3B-53C8-BB57-EF8410C77546}"/>
              </a:ext>
            </a:extLst>
          </p:cNvPr>
          <p:cNvSpPr/>
          <p:nvPr/>
        </p:nvSpPr>
        <p:spPr>
          <a:xfrm>
            <a:off x="1160745" y="3737682"/>
            <a:ext cx="726510" cy="601249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DEC88E33-2733-961D-4ACF-AB692BAB0A90}"/>
              </a:ext>
            </a:extLst>
          </p:cNvPr>
          <p:cNvSpPr/>
          <p:nvPr/>
        </p:nvSpPr>
        <p:spPr>
          <a:xfrm>
            <a:off x="1127342" y="4494169"/>
            <a:ext cx="726510" cy="601249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24065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harbor filled with water and a mountain in the background&#10;&#10;Description automatically generated">
            <a:extLst>
              <a:ext uri="{FF2B5EF4-FFF2-40B4-BE49-F238E27FC236}">
                <a16:creationId xmlns:a16="http://schemas.microsoft.com/office/drawing/2014/main" id="{E5C55511-D96F-0624-F931-E9A0B29E702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6" r="-2" b="-2"/>
          <a:stretch/>
        </p:blipFill>
        <p:spPr bwMode="auto">
          <a:xfrm>
            <a:off x="-6588" y="10"/>
            <a:ext cx="12198588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9AE70D-7C04-DFFC-098E-27464646E70A}"/>
              </a:ext>
            </a:extLst>
          </p:cNvPr>
          <p:cNvSpPr txBox="1"/>
          <p:nvPr/>
        </p:nvSpPr>
        <p:spPr>
          <a:xfrm>
            <a:off x="363255" y="425884"/>
            <a:ext cx="8354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dirty="0">
                <a:solidFill>
                  <a:schemeClr val="bg1"/>
                </a:solidFill>
              </a:rPr>
              <a:t>LYTTELTON PORT COMPANY - CHRISTCHURCH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8B00EA-B929-0179-30AD-AEE358ED42EE}"/>
              </a:ext>
            </a:extLst>
          </p:cNvPr>
          <p:cNvSpPr txBox="1"/>
          <p:nvPr/>
        </p:nvSpPr>
        <p:spPr>
          <a:xfrm>
            <a:off x="6555613" y="612844"/>
            <a:ext cx="5064690" cy="590931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NZ" b="1" dirty="0">
                <a:solidFill>
                  <a:schemeClr val="bg1"/>
                </a:solidFill>
              </a:rPr>
              <a:t>AUGUST 2024 </a:t>
            </a:r>
          </a:p>
          <a:p>
            <a:r>
              <a:rPr lang="en-NZ" b="1" dirty="0">
                <a:solidFill>
                  <a:schemeClr val="bg1"/>
                </a:solidFill>
              </a:rPr>
              <a:t>CHIEF LEGAL RISK OFFICER</a:t>
            </a:r>
          </a:p>
          <a:p>
            <a:endParaRPr lang="en-NZ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b="1" i="1" dirty="0">
                <a:solidFill>
                  <a:schemeClr val="bg1"/>
                </a:solidFill>
              </a:rPr>
              <a:t>Largest Port in the South Island – 3x sites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b="1" i="1" dirty="0">
                <a:solidFill>
                  <a:schemeClr val="bg1"/>
                </a:solidFill>
              </a:rPr>
              <a:t>Heart of a growing hub and spoke model servicing cargo arriving via both coastal transshipment and rail for international export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b="1" i="1" dirty="0">
                <a:solidFill>
                  <a:schemeClr val="bg1"/>
                </a:solidFill>
              </a:rPr>
              <a:t>CCHL / CCC Shareholder ownership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b="1" i="1" dirty="0">
                <a:solidFill>
                  <a:schemeClr val="bg1"/>
                </a:solidFill>
              </a:rPr>
              <a:t>650 staff –operationally 100% unionised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b="1" i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b="1" i="1" dirty="0">
                <a:solidFill>
                  <a:schemeClr val="bg1"/>
                </a:solidFill>
              </a:rPr>
              <a:t>Ambitions growth plans - construction and plant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b="1" i="1" dirty="0">
                <a:solidFill>
                  <a:schemeClr val="bg1"/>
                </a:solidFill>
              </a:rPr>
              <a:t>Challenging industrial relations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b="1" i="1" dirty="0">
                <a:solidFill>
                  <a:schemeClr val="bg1"/>
                </a:solidFill>
              </a:rPr>
              <a:t>Shifting the dial on health and safety include </a:t>
            </a:r>
            <a:r>
              <a:rPr lang="en-NZ" b="1" i="1" dirty="0" err="1">
                <a:solidFill>
                  <a:schemeClr val="bg1"/>
                </a:solidFill>
              </a:rPr>
              <a:t>prev</a:t>
            </a:r>
            <a:r>
              <a:rPr lang="en-NZ" b="1" i="1" dirty="0">
                <a:solidFill>
                  <a:schemeClr val="bg1"/>
                </a:solidFill>
              </a:rPr>
              <a:t> prosecution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b="1" i="1" dirty="0">
                <a:solidFill>
                  <a:schemeClr val="bg1"/>
                </a:solidFill>
              </a:rPr>
              <a:t>High value litigation on foot – strategic + $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b="1" i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b="1" i="1" dirty="0">
                <a:solidFill>
                  <a:schemeClr val="bg1"/>
                </a:solidFill>
              </a:rPr>
              <a:t>NO INTERNAL LEGAL TEAM – EVER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b="1" i="1" dirty="0">
                <a:solidFill>
                  <a:schemeClr val="bg1"/>
                </a:solidFill>
              </a:rPr>
              <a:t>No one-size fits all…</a:t>
            </a:r>
          </a:p>
          <a:p>
            <a:endParaRPr lang="en-NZ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324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F5D27-23B5-0A31-14BE-F038F7F7F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>
                <a:solidFill>
                  <a:schemeClr val="bg1"/>
                </a:solidFill>
              </a:rPr>
              <a:t>So…where does one begin?? </a:t>
            </a:r>
            <a:br>
              <a:rPr lang="en-NZ" dirty="0">
                <a:solidFill>
                  <a:schemeClr val="bg1"/>
                </a:solidFill>
              </a:rPr>
            </a:br>
            <a:r>
              <a:rPr lang="en-NZ" sz="1200" dirty="0">
                <a:solidFill>
                  <a:schemeClr val="bg1"/>
                </a:solidFill>
              </a:rPr>
              <a:t>(after some phone a friend!)</a:t>
            </a:r>
            <a:endParaRPr lang="en-NZ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8B67F-F942-21C6-4A3F-0A72076FD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794" y="1253331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NZ" dirty="0">
              <a:solidFill>
                <a:schemeClr val="bg1"/>
              </a:solidFill>
            </a:endParaRPr>
          </a:p>
          <a:p>
            <a:endParaRPr lang="en-NZ" dirty="0"/>
          </a:p>
          <a:p>
            <a:r>
              <a:rPr lang="en-NZ" dirty="0">
                <a:solidFill>
                  <a:srgbClr val="FF3300"/>
                </a:solidFill>
              </a:rPr>
              <a:t>Scope – Assessing Current State (Risk + Spend)</a:t>
            </a:r>
          </a:p>
          <a:p>
            <a:pPr marL="0" indent="0">
              <a:buNone/>
            </a:pPr>
            <a:r>
              <a:rPr lang="en-NZ" sz="2000" i="1" dirty="0">
                <a:solidFill>
                  <a:schemeClr val="bg1"/>
                </a:solidFill>
              </a:rPr>
              <a:t>     spend reporting, high level business unit reviews (external report), trends and red flags</a:t>
            </a:r>
            <a:endParaRPr lang="en-NZ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rgbClr val="FFC000"/>
                </a:solidFill>
              </a:rPr>
              <a:t>Narrowing Focus</a:t>
            </a:r>
          </a:p>
          <a:p>
            <a:pPr marL="0" indent="0">
              <a:buNone/>
            </a:pPr>
            <a:r>
              <a:rPr lang="en-NZ" sz="2100" i="1" dirty="0">
                <a:solidFill>
                  <a:schemeClr val="bg1"/>
                </a:solidFill>
              </a:rPr>
              <a:t>      establishing pillars based on most immediate need. Eating the elephant, replacing some rocks</a:t>
            </a:r>
            <a:endParaRPr lang="en-NZ" sz="2100" dirty="0">
              <a:solidFill>
                <a:srgbClr val="FFC000"/>
              </a:solidFill>
            </a:endParaRPr>
          </a:p>
          <a:p>
            <a:r>
              <a:rPr lang="en-NZ" dirty="0">
                <a:solidFill>
                  <a:srgbClr val="FFC000"/>
                </a:solidFill>
              </a:rPr>
              <a:t>Communicating for the purpose of buy in</a:t>
            </a:r>
          </a:p>
          <a:p>
            <a:pPr marL="0" indent="0">
              <a:buNone/>
            </a:pPr>
            <a:r>
              <a:rPr lang="en-NZ" sz="2000" i="1" dirty="0">
                <a:solidFill>
                  <a:schemeClr val="bg1"/>
                </a:solidFill>
              </a:rPr>
              <a:t>       articulate clear focus (any excuse to present) align all tasks with pillars</a:t>
            </a:r>
          </a:p>
          <a:p>
            <a:r>
              <a:rPr lang="en-NZ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Minimum viable requirements / Easy Wins</a:t>
            </a:r>
          </a:p>
          <a:p>
            <a:pPr marL="0" indent="0">
              <a:buNone/>
            </a:pPr>
            <a:r>
              <a:rPr lang="en-NZ" sz="2000" dirty="0">
                <a:solidFill>
                  <a:schemeClr val="bg1"/>
                </a:solidFill>
              </a:rPr>
              <a:t>     </a:t>
            </a:r>
            <a:r>
              <a:rPr lang="en-NZ" sz="2000" i="1" dirty="0">
                <a:solidFill>
                  <a:schemeClr val="bg1"/>
                </a:solidFill>
              </a:rPr>
              <a:t>Clear DFA’s, Contract Approval Sheets, Contracting and </a:t>
            </a:r>
          </a:p>
          <a:p>
            <a:pPr marL="0" indent="0">
              <a:buNone/>
            </a:pPr>
            <a:r>
              <a:rPr lang="en-NZ" sz="2000" i="1" dirty="0">
                <a:solidFill>
                  <a:schemeClr val="bg1"/>
                </a:solidFill>
              </a:rPr>
              <a:t>     Privacy Policies, set up a Panel</a:t>
            </a:r>
            <a:endParaRPr lang="en-NZ" sz="2000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Demonstrate value</a:t>
            </a:r>
          </a:p>
          <a:p>
            <a:pPr marL="0" indent="0">
              <a:buNone/>
            </a:pPr>
            <a:r>
              <a:rPr lang="en-NZ" sz="20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    </a:t>
            </a:r>
            <a:r>
              <a:rPr lang="en-NZ" sz="2000" i="1" dirty="0">
                <a:solidFill>
                  <a:schemeClr val="bg1"/>
                </a:solidFill>
              </a:rPr>
              <a:t>Be vocal about a team’s success, training, pitch up with a report</a:t>
            </a:r>
            <a:endParaRPr lang="en-NZ" sz="2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endParaRPr lang="en-NZ" dirty="0">
              <a:solidFill>
                <a:schemeClr val="bg1"/>
              </a:solidFill>
            </a:endParaRPr>
          </a:p>
          <a:p>
            <a:endParaRPr lang="en-NZ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1FA83F0-6E14-3E81-468F-F90FE0D8CD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8312015"/>
              </p:ext>
            </p:extLst>
          </p:nvPr>
        </p:nvGraphicFramePr>
        <p:xfrm>
          <a:off x="5419594" y="125333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AE69879-550B-22CF-BC03-6344CBE0E417}"/>
              </a:ext>
            </a:extLst>
          </p:cNvPr>
          <p:cNvSpPr txBox="1"/>
          <p:nvPr/>
        </p:nvSpPr>
        <p:spPr>
          <a:xfrm>
            <a:off x="325677" y="5787025"/>
            <a:ext cx="6801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>
                <a:solidFill>
                  <a:schemeClr val="bg1"/>
                </a:solidFill>
              </a:rPr>
              <a:t>Managing Volume. Politics / Patch Protecting. Morphing role </a:t>
            </a:r>
          </a:p>
        </p:txBody>
      </p:sp>
    </p:spTree>
    <p:extLst>
      <p:ext uri="{BB962C8B-B14F-4D97-AF65-F5344CB8AC3E}">
        <p14:creationId xmlns:p14="http://schemas.microsoft.com/office/powerpoint/2010/main" val="2624628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73607-88C3-9831-E88B-9BC1A0A0F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>
                <a:solidFill>
                  <a:schemeClr val="bg1"/>
                </a:solidFill>
              </a:rPr>
              <a:t>4 Groups</a:t>
            </a:r>
          </a:p>
          <a:p>
            <a:r>
              <a:rPr lang="en-NZ" dirty="0">
                <a:solidFill>
                  <a:schemeClr val="bg1"/>
                </a:solidFill>
              </a:rPr>
              <a:t>10 minutes sharing your top tips, strategies and ideas</a:t>
            </a:r>
          </a:p>
          <a:p>
            <a:r>
              <a:rPr lang="en-NZ" dirty="0">
                <a:solidFill>
                  <a:schemeClr val="bg1"/>
                </a:solidFill>
              </a:rPr>
              <a:t>What did you want to know when you got to this seat?</a:t>
            </a:r>
          </a:p>
          <a:p>
            <a:r>
              <a:rPr lang="en-NZ" dirty="0">
                <a:solidFill>
                  <a:schemeClr val="bg1"/>
                </a:solidFill>
              </a:rPr>
              <a:t>What would you do over if you had the opportunity?</a:t>
            </a:r>
          </a:p>
          <a:p>
            <a:r>
              <a:rPr lang="en-NZ" dirty="0">
                <a:solidFill>
                  <a:schemeClr val="bg1"/>
                </a:solidFill>
              </a:rPr>
              <a:t>Final 10 minutes to share at the end – top 2 points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47AC08A-60CC-5F34-CDF9-5A4B63974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NZ" dirty="0">
                <a:solidFill>
                  <a:schemeClr val="bg1"/>
                </a:solidFill>
              </a:rPr>
              <a:t>The Crowd-Sourced How-To</a:t>
            </a:r>
            <a:endParaRPr lang="en-NZ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4E21EF8-B418-49F6-2979-1D2BC4CD1520}"/>
              </a:ext>
            </a:extLst>
          </p:cNvPr>
          <p:cNvGrpSpPr/>
          <p:nvPr/>
        </p:nvGrpSpPr>
        <p:grpSpPr>
          <a:xfrm>
            <a:off x="1018691" y="4601757"/>
            <a:ext cx="2116046" cy="1575206"/>
            <a:chOff x="2560484" y="0"/>
            <a:chExt cx="2116046" cy="1575206"/>
          </a:xfrm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A186A881-5E67-9300-12E4-3F05A6414A5B}"/>
                </a:ext>
              </a:extLst>
            </p:cNvPr>
            <p:cNvSpPr/>
            <p:nvPr/>
          </p:nvSpPr>
          <p:spPr>
            <a:xfrm>
              <a:off x="2560484" y="0"/>
              <a:ext cx="1820800" cy="1575206"/>
            </a:xfrm>
            <a:prstGeom prst="hexagon">
              <a:avLst>
                <a:gd name="adj" fmla="val 28570"/>
                <a:gd name="vf" fmla="val 115470"/>
              </a:avLst>
            </a:prstGeom>
            <a:solidFill>
              <a:srgbClr val="FF0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7" name="Hexagon 4">
              <a:extLst>
                <a:ext uri="{FF2B5EF4-FFF2-40B4-BE49-F238E27FC236}">
                  <a16:creationId xmlns:a16="http://schemas.microsoft.com/office/drawing/2014/main" id="{6D8FCCEB-8BFF-4EDB-ADD2-E8B6BEDD7904}"/>
                </a:ext>
              </a:extLst>
            </p:cNvPr>
            <p:cNvSpPr txBox="1"/>
            <p:nvPr/>
          </p:nvSpPr>
          <p:spPr>
            <a:xfrm>
              <a:off x="3459220" y="261045"/>
              <a:ext cx="1217310" cy="10531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NZ" sz="1600" kern="1200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CEE382D-EC5C-3DFF-0E18-41917D7F3B7F}"/>
              </a:ext>
            </a:extLst>
          </p:cNvPr>
          <p:cNvGrpSpPr/>
          <p:nvPr/>
        </p:nvGrpSpPr>
        <p:grpSpPr>
          <a:xfrm>
            <a:off x="3558955" y="4601757"/>
            <a:ext cx="1820800" cy="1575206"/>
            <a:chOff x="4827361" y="968857"/>
            <a:chExt cx="1820800" cy="1575206"/>
          </a:xfrm>
        </p:grpSpPr>
        <p:sp>
          <p:nvSpPr>
            <p:cNvPr id="9" name="Hexagon 8">
              <a:extLst>
                <a:ext uri="{FF2B5EF4-FFF2-40B4-BE49-F238E27FC236}">
                  <a16:creationId xmlns:a16="http://schemas.microsoft.com/office/drawing/2014/main" id="{B47A6667-90D6-776D-13A5-F840687E95EC}"/>
                </a:ext>
              </a:extLst>
            </p:cNvPr>
            <p:cNvSpPr/>
            <p:nvPr/>
          </p:nvSpPr>
          <p:spPr>
            <a:xfrm>
              <a:off x="4827361" y="968857"/>
              <a:ext cx="1820800" cy="1575206"/>
            </a:xfrm>
            <a:prstGeom prst="hexagon">
              <a:avLst>
                <a:gd name="adj" fmla="val 28570"/>
                <a:gd name="vf" fmla="val 115470"/>
              </a:avLst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0" name="Hexagon 4">
              <a:extLst>
                <a:ext uri="{FF2B5EF4-FFF2-40B4-BE49-F238E27FC236}">
                  <a16:creationId xmlns:a16="http://schemas.microsoft.com/office/drawing/2014/main" id="{14E3B07E-7357-1BDB-8906-AE9B51215F4F}"/>
                </a:ext>
              </a:extLst>
            </p:cNvPr>
            <p:cNvSpPr txBox="1"/>
            <p:nvPr/>
          </p:nvSpPr>
          <p:spPr>
            <a:xfrm>
              <a:off x="5129106" y="1229902"/>
              <a:ext cx="1217310" cy="10531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NZ" sz="1600" kern="1200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0DA95C2-CD8C-7E6B-9FE0-C54C1ADD7038}"/>
              </a:ext>
            </a:extLst>
          </p:cNvPr>
          <p:cNvGrpSpPr/>
          <p:nvPr/>
        </p:nvGrpSpPr>
        <p:grpSpPr>
          <a:xfrm>
            <a:off x="6066073" y="4601757"/>
            <a:ext cx="1820800" cy="1575206"/>
            <a:chOff x="3157475" y="3843460"/>
            <a:chExt cx="1820800" cy="1575206"/>
          </a:xfrm>
        </p:grpSpPr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6C4B12E5-95ED-BD32-E15A-7AF762539AAF}"/>
                </a:ext>
              </a:extLst>
            </p:cNvPr>
            <p:cNvSpPr/>
            <p:nvPr/>
          </p:nvSpPr>
          <p:spPr>
            <a:xfrm>
              <a:off x="3157475" y="3843460"/>
              <a:ext cx="1820800" cy="1575206"/>
            </a:xfrm>
            <a:prstGeom prst="hexagon">
              <a:avLst>
                <a:gd name="adj" fmla="val 28570"/>
                <a:gd name="vf" fmla="val 115470"/>
              </a:avLst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3" name="Hexagon 4">
              <a:extLst>
                <a:ext uri="{FF2B5EF4-FFF2-40B4-BE49-F238E27FC236}">
                  <a16:creationId xmlns:a16="http://schemas.microsoft.com/office/drawing/2014/main" id="{372DDB0F-1F8D-2ADC-79F2-5C5F869DA6F0}"/>
                </a:ext>
              </a:extLst>
            </p:cNvPr>
            <p:cNvSpPr txBox="1"/>
            <p:nvPr/>
          </p:nvSpPr>
          <p:spPr>
            <a:xfrm>
              <a:off x="3459220" y="4104505"/>
              <a:ext cx="1217310" cy="10531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NZ" sz="1600" kern="1200" dirty="0"/>
            </a:p>
          </p:txBody>
        </p:sp>
      </p:grpSp>
      <p:sp>
        <p:nvSpPr>
          <p:cNvPr id="14" name="Hexagon 4">
            <a:extLst>
              <a:ext uri="{FF2B5EF4-FFF2-40B4-BE49-F238E27FC236}">
                <a16:creationId xmlns:a16="http://schemas.microsoft.com/office/drawing/2014/main" id="{1E635045-7C19-B8A6-500C-EC96AEECE337}"/>
              </a:ext>
            </a:extLst>
          </p:cNvPr>
          <p:cNvSpPr txBox="1"/>
          <p:nvPr/>
        </p:nvSpPr>
        <p:spPr>
          <a:xfrm>
            <a:off x="6550145" y="5015202"/>
            <a:ext cx="1217310" cy="10531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NZ" sz="1600" kern="12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ACF2EF0-6A92-F0B3-FAA5-468AF7802CD3}"/>
              </a:ext>
            </a:extLst>
          </p:cNvPr>
          <p:cNvGrpSpPr/>
          <p:nvPr/>
        </p:nvGrpSpPr>
        <p:grpSpPr>
          <a:xfrm>
            <a:off x="8453773" y="4493112"/>
            <a:ext cx="1820800" cy="1575206"/>
            <a:chOff x="3157475" y="3843460"/>
            <a:chExt cx="1820800" cy="1575206"/>
          </a:xfrm>
        </p:grpSpPr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5A1E9FD3-E0CC-90DE-7497-9FCA59680034}"/>
                </a:ext>
              </a:extLst>
            </p:cNvPr>
            <p:cNvSpPr/>
            <p:nvPr/>
          </p:nvSpPr>
          <p:spPr>
            <a:xfrm>
              <a:off x="3157475" y="3843460"/>
              <a:ext cx="1820800" cy="1575206"/>
            </a:xfrm>
            <a:prstGeom prst="hexagon">
              <a:avLst>
                <a:gd name="adj" fmla="val 28570"/>
                <a:gd name="vf" fmla="val 115470"/>
              </a:avLst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7" name="Hexagon 4">
              <a:extLst>
                <a:ext uri="{FF2B5EF4-FFF2-40B4-BE49-F238E27FC236}">
                  <a16:creationId xmlns:a16="http://schemas.microsoft.com/office/drawing/2014/main" id="{330AF9BB-9BDE-FA40-646A-F9F2B3B189F3}"/>
                </a:ext>
              </a:extLst>
            </p:cNvPr>
            <p:cNvSpPr txBox="1"/>
            <p:nvPr/>
          </p:nvSpPr>
          <p:spPr>
            <a:xfrm>
              <a:off x="3459220" y="4104505"/>
              <a:ext cx="1217310" cy="10531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NZ" sz="1600" kern="1200" dirty="0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BACF7952-BC99-72C6-2FC7-DF1F930F2A32}"/>
              </a:ext>
            </a:extLst>
          </p:cNvPr>
          <p:cNvSpPr txBox="1"/>
          <p:nvPr/>
        </p:nvSpPr>
        <p:spPr>
          <a:xfrm>
            <a:off x="1311356" y="4789195"/>
            <a:ext cx="145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How do you go about scoping the need?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408D0CE-CDE1-50E6-A359-03229441ED03}"/>
              </a:ext>
            </a:extLst>
          </p:cNvPr>
          <p:cNvSpPr txBox="1"/>
          <p:nvPr/>
        </p:nvSpPr>
        <p:spPr>
          <a:xfrm>
            <a:off x="3792055" y="4789195"/>
            <a:ext cx="14543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600" dirty="0"/>
              <a:t>How do you organise your focus areas + communicate that?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D5E820-00A9-A517-2B62-6828F8036AF7}"/>
              </a:ext>
            </a:extLst>
          </p:cNvPr>
          <p:cNvSpPr txBox="1"/>
          <p:nvPr/>
        </p:nvSpPr>
        <p:spPr>
          <a:xfrm>
            <a:off x="6313119" y="4754157"/>
            <a:ext cx="14543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200" dirty="0"/>
              <a:t>What are some of your minimum establishing requirements and easy wins?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7D65E62-2D01-A1A2-D695-EA5F11579268}"/>
              </a:ext>
            </a:extLst>
          </p:cNvPr>
          <p:cNvSpPr txBox="1"/>
          <p:nvPr/>
        </p:nvSpPr>
        <p:spPr>
          <a:xfrm>
            <a:off x="8637005" y="4791610"/>
            <a:ext cx="14543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200" dirty="0"/>
              <a:t>How do you demonstrate your value and continue to do so in challenging times?</a:t>
            </a:r>
          </a:p>
        </p:txBody>
      </p:sp>
    </p:spTree>
    <p:extLst>
      <p:ext uri="{BB962C8B-B14F-4D97-AF65-F5344CB8AC3E}">
        <p14:creationId xmlns:p14="http://schemas.microsoft.com/office/powerpoint/2010/main" val="1827439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5762</TotalTime>
  <Words>380</Words>
  <Application>Microsoft Office PowerPoint</Application>
  <PresentationFormat>Widescreen</PresentationFormat>
  <Paragraphs>60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GREENFIELDS LEGAL FUNCTIONS</vt:lpstr>
      <vt:lpstr>PowerPoint Presentation</vt:lpstr>
      <vt:lpstr>So…where does one begin??  (after some phone a friend!)</vt:lpstr>
      <vt:lpstr>The Crowd-Sourced How-To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Alderson</dc:creator>
  <cp:lastModifiedBy>Gabi Le Roy</cp:lastModifiedBy>
  <cp:revision>2</cp:revision>
  <dcterms:created xsi:type="dcterms:W3CDTF">2025-05-01T03:37:17Z</dcterms:created>
  <dcterms:modified xsi:type="dcterms:W3CDTF">2025-05-05T03:53:54Z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099a60e-18d6-45a4-90d7-808599430b85_Enabled">
    <vt:lpwstr>true</vt:lpwstr>
  </property>
  <property fmtid="{D5CDD505-2E9C-101B-9397-08002B2CF9AE}" pid="3" name="MSIP_Label_a099a60e-18d6-45a4-90d7-808599430b85_SetDate">
    <vt:lpwstr>2025-05-01T03:46:06Z</vt:lpwstr>
  </property>
  <property fmtid="{D5CDD505-2E9C-101B-9397-08002B2CF9AE}" pid="4" name="MSIP_Label_a099a60e-18d6-45a4-90d7-808599430b85_Method">
    <vt:lpwstr>Privileged</vt:lpwstr>
  </property>
  <property fmtid="{D5CDD505-2E9C-101B-9397-08002B2CF9AE}" pid="5" name="MSIP_Label_a099a60e-18d6-45a4-90d7-808599430b85_Name">
    <vt:lpwstr>LPC Sensitive</vt:lpwstr>
  </property>
  <property fmtid="{D5CDD505-2E9C-101B-9397-08002B2CF9AE}" pid="6" name="MSIP_Label_a099a60e-18d6-45a4-90d7-808599430b85_SiteId">
    <vt:lpwstr>7feb0cfb-54f4-418f-bcc6-b6b572f9d0a7</vt:lpwstr>
  </property>
  <property fmtid="{D5CDD505-2E9C-101B-9397-08002B2CF9AE}" pid="7" name="MSIP_Label_a099a60e-18d6-45a4-90d7-808599430b85_ActionId">
    <vt:lpwstr>e4314063-e152-4b7c-aa35-f92989ab1144</vt:lpwstr>
  </property>
  <property fmtid="{D5CDD505-2E9C-101B-9397-08002B2CF9AE}" pid="8" name="MSIP_Label_a099a60e-18d6-45a4-90d7-808599430b85_ContentBits">
    <vt:lpwstr>1</vt:lpwstr>
  </property>
  <property fmtid="{D5CDD505-2E9C-101B-9397-08002B2CF9AE}" pid="9" name="MSIP_Label_a099a60e-18d6-45a4-90d7-808599430b85_Tag">
    <vt:lpwstr>10, 0, 1, 1</vt:lpwstr>
  </property>
  <property fmtid="{D5CDD505-2E9C-101B-9397-08002B2CF9AE}" pid="10" name="ClassificationContentMarkingHeaderLocations">
    <vt:lpwstr>Office Theme:8</vt:lpwstr>
  </property>
  <property fmtid="{D5CDD505-2E9C-101B-9397-08002B2CF9AE}" pid="11" name="ClassificationContentMarkingHeaderText">
    <vt:lpwstr>SENSITIVE</vt:lpwstr>
  </property>
</Properties>
</file>